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1" r:id="rId3"/>
    <p:sldId id="282" r:id="rId4"/>
    <p:sldId id="258" r:id="rId5"/>
    <p:sldId id="283" r:id="rId6"/>
    <p:sldId id="284" r:id="rId7"/>
    <p:sldId id="285" r:id="rId8"/>
    <p:sldId id="286" r:id="rId9"/>
    <p:sldId id="298" r:id="rId10"/>
    <p:sldId id="288" r:id="rId11"/>
    <p:sldId id="289" r:id="rId12"/>
    <p:sldId id="290" r:id="rId13"/>
    <p:sldId id="291" r:id="rId14"/>
    <p:sldId id="292" r:id="rId15"/>
    <p:sldId id="293" r:id="rId16"/>
    <p:sldId id="294" r:id="rId17"/>
    <p:sldId id="295" r:id="rId18"/>
    <p:sldId id="296" r:id="rId19"/>
    <p:sldId id="297" r:id="rId20"/>
    <p:sldId id="28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53" d="100"/>
          <a:sy n="53" d="100"/>
        </p:scale>
        <p:origin x="542"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4/15/2020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4/15/2020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4/15/2020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4/15/2020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4/15/2020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1987924"/>
            <a:ext cx="9068586" cy="2590800"/>
          </a:xfrm>
        </p:spPr>
        <p:txBody>
          <a:bodyPr/>
          <a:lstStyle/>
          <a:p>
            <a:r>
              <a:rPr lang="en-US" sz="3600" b="1" dirty="0">
                <a:solidFill>
                  <a:schemeClr val="bg1">
                    <a:lumMod val="50000"/>
                  </a:schemeClr>
                </a:solidFill>
                <a:latin typeface="Palatino Linotype" panose="02040502050505030304" pitchFamily="18" charset="0"/>
              </a:rPr>
              <a:t>Exports &amp; Export benefits </a:t>
            </a:r>
            <a:br>
              <a:rPr lang="en-US" sz="3600" b="1" dirty="0">
                <a:solidFill>
                  <a:schemeClr val="bg1">
                    <a:lumMod val="50000"/>
                  </a:schemeClr>
                </a:solidFill>
                <a:latin typeface="Palatino Linotype" panose="02040502050505030304" pitchFamily="18" charset="0"/>
              </a:rPr>
            </a:br>
            <a:br>
              <a:rPr lang="en-US" sz="3600" b="1" dirty="0">
                <a:solidFill>
                  <a:schemeClr val="bg1">
                    <a:lumMod val="50000"/>
                  </a:schemeClr>
                </a:solidFill>
                <a:latin typeface="Palatino Linotype" panose="02040502050505030304" pitchFamily="18" charset="0"/>
              </a:rPr>
            </a:br>
            <a:r>
              <a:rPr lang="en-US" sz="3600" b="1" dirty="0">
                <a:solidFill>
                  <a:schemeClr val="bg1">
                    <a:lumMod val="50000"/>
                  </a:schemeClr>
                </a:solidFill>
                <a:latin typeface="Palatino Linotype" panose="02040502050505030304" pitchFamily="18" charset="0"/>
              </a:rPr>
              <a:t>under GST</a:t>
            </a:r>
          </a:p>
        </p:txBody>
      </p:sp>
      <p:sp>
        <p:nvSpPr>
          <p:cNvPr id="3" name="Subtitle 2"/>
          <p:cNvSpPr>
            <a:spLocks noGrp="1"/>
          </p:cNvSpPr>
          <p:nvPr>
            <p:ph type="subTitle" idx="1"/>
          </p:nvPr>
        </p:nvSpPr>
        <p:spPr>
          <a:xfrm>
            <a:off x="1669676" y="4578724"/>
            <a:ext cx="9070848" cy="745696"/>
          </a:xfrm>
        </p:spPr>
        <p:txBody>
          <a:bodyPr vert="horz" lIns="91440" tIns="45720" rIns="91440" bIns="45720" rtlCol="0" anchor="t">
            <a:normAutofit fontScale="92500" lnSpcReduction="10000"/>
          </a:bodyPr>
          <a:lstStyle/>
          <a:p>
            <a:r>
              <a:rPr lang="en-US" sz="1300" b="1" dirty="0">
                <a:solidFill>
                  <a:srgbClr val="C00000"/>
                </a:solidFill>
                <a:latin typeface="Palatino Linotype" panose="02040502050505030304" pitchFamily="18" charset="0"/>
              </a:rPr>
              <a:t>presented by</a:t>
            </a:r>
          </a:p>
          <a:p>
            <a:endParaRPr lang="en-US" sz="2000" b="1" dirty="0">
              <a:solidFill>
                <a:schemeClr val="bg1">
                  <a:lumMod val="50000"/>
                </a:schemeClr>
              </a:solidFill>
              <a:latin typeface="Garamond"/>
            </a:endParaRPr>
          </a:p>
          <a:p>
            <a:r>
              <a:rPr lang="en-US" b="1" dirty="0">
                <a:solidFill>
                  <a:srgbClr val="C00000"/>
                </a:solidFill>
                <a:latin typeface="Palatino Linotype" panose="02040502050505030304" pitchFamily="18" charset="0"/>
              </a:rPr>
              <a:t>G. Natarajan, Swamy Associates</a:t>
            </a:r>
            <a:endParaRPr lang="en-US" dirty="0">
              <a:solidFill>
                <a:srgbClr val="C00000"/>
              </a:solidFill>
              <a:latin typeface="Palatino Linotype" panose="02040502050505030304" pitchFamily="18" charset="0"/>
            </a:endParaRPr>
          </a:p>
        </p:txBody>
      </p:sp>
      <p:sp>
        <p:nvSpPr>
          <p:cNvPr id="6" name="TextBox 5">
            <a:extLst>
              <a:ext uri="{FF2B5EF4-FFF2-40B4-BE49-F238E27FC236}">
                <a16:creationId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a:t>
            </a:r>
          </a:p>
        </p:txBody>
      </p:sp>
      <p:cxnSp>
        <p:nvCxnSpPr>
          <p:cNvPr id="5" name="Straight Arrow Connector 4"/>
          <p:cNvCxnSpPr/>
          <p:nvPr/>
        </p:nvCxnSpPr>
        <p:spPr>
          <a:xfrm>
            <a:off x="1954307" y="4401670"/>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27197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
                                          </p:val>
                                        </p:tav>
                                        <p:tav tm="100000">
                                          <p:val>
                                            <p:strVal val="#ppt_x"/>
                                          </p:val>
                                        </p:tav>
                                      </p:tavLst>
                                    </p:anim>
                                    <p:anim calcmode="lin" valueType="num">
                                      <p:cBhvr>
                                        <p:cTn id="15" dur="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500"/>
                                        <p:tgtEl>
                                          <p:spTgt spid="3">
                                            <p:txEl>
                                              <p:pRg st="0" end="0"/>
                                            </p:txEl>
                                          </p:spTgt>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fontScale="90000"/>
          </a:bodyPr>
          <a:lstStyle/>
          <a:p>
            <a:pPr algn="ctr"/>
            <a:r>
              <a:rPr lang="en-US" b="1" dirty="0">
                <a:solidFill>
                  <a:srgbClr val="C00000"/>
                </a:solidFill>
                <a:latin typeface="Palatino Linotype" panose="02040502050505030304" pitchFamily="18" charset="0"/>
              </a:rPr>
              <a:t>…REFUND OF UNUTILISED ITC…</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ctr">
              <a:buNone/>
            </a:pPr>
            <a:endParaRPr lang="en-US" sz="2000" b="1" u="sng" dirty="0">
              <a:solidFill>
                <a:schemeClr val="bg1">
                  <a:lumMod val="50000"/>
                </a:schemeClr>
              </a:solidFill>
              <a:latin typeface="Palatino Linotype" panose="02040502050505030304" pitchFamily="18" charset="0"/>
            </a:endParaRPr>
          </a:p>
          <a:p>
            <a:pPr marL="0" indent="0" algn="just">
              <a:buNone/>
            </a:pPr>
            <a:r>
              <a:rPr lang="en-US" sz="2000" b="1" dirty="0">
                <a:solidFill>
                  <a:srgbClr val="C00000"/>
                </a:solidFill>
                <a:latin typeface="Palatino Linotype" panose="02040502050505030304" pitchFamily="18" charset="0"/>
              </a:rPr>
              <a:t>“Net ITC” </a:t>
            </a:r>
            <a:r>
              <a:rPr lang="en-US" sz="2000" b="1" dirty="0">
                <a:solidFill>
                  <a:schemeClr val="bg1">
                    <a:lumMod val="50000"/>
                  </a:schemeClr>
                </a:solidFill>
                <a:latin typeface="Palatino Linotype" panose="02040502050505030304" pitchFamily="18" charset="0"/>
              </a:rPr>
              <a:t>means input tax credit availed on inputs and input services during the relevant period other than the input tax credit availed for which refund is claimed under sub-rules (4A) or (4B) or both.</a:t>
            </a:r>
          </a:p>
          <a:p>
            <a:pPr marL="0" indent="0" algn="just">
              <a:buNone/>
            </a:pPr>
            <a:endParaRPr lang="en-US" sz="2000" b="1" dirty="0">
              <a:solidFill>
                <a:schemeClr val="bg1">
                  <a:lumMod val="50000"/>
                </a:schemeClr>
              </a:solidFill>
              <a:latin typeface="Palatino Linotype" panose="02040502050505030304" pitchFamily="18" charset="0"/>
            </a:endParaRPr>
          </a:p>
          <a:p>
            <a:pPr marL="0" indent="0" algn="just">
              <a:buNone/>
            </a:pPr>
            <a:r>
              <a:rPr lang="en-US" sz="2000" b="1" dirty="0">
                <a:solidFill>
                  <a:srgbClr val="C00000"/>
                </a:solidFill>
                <a:latin typeface="Palatino Linotype" panose="02040502050505030304" pitchFamily="18" charset="0"/>
              </a:rPr>
              <a:t>“Turnover of zero-rated supply of goods” </a:t>
            </a:r>
            <a:r>
              <a:rPr lang="en-US" sz="2000" b="1" dirty="0">
                <a:solidFill>
                  <a:schemeClr val="bg1">
                    <a:lumMod val="50000"/>
                  </a:schemeClr>
                </a:solidFill>
                <a:latin typeface="Palatino Linotype" panose="02040502050505030304" pitchFamily="18" charset="0"/>
              </a:rPr>
              <a:t>means the value of zero-rated supply of goods made during the relevant period without payment of tax under bond or letter of undertaking, other than the turnover of supplies in respect of which refund is claimed under sub-rules (4A) or (4B) or both.</a:t>
            </a:r>
          </a:p>
          <a:p>
            <a:pPr marL="0" indent="0" algn="ctr">
              <a:buNone/>
            </a:pPr>
            <a:endParaRPr lang="en-IN" sz="2000" b="1" dirty="0">
              <a:solidFill>
                <a:schemeClr val="bg1">
                  <a:lumMod val="50000"/>
                </a:schemeClr>
              </a:solidFill>
              <a:latin typeface="Palatino Linotype" panose="02040502050505030304" pitchFamily="18" charset="0"/>
              <a:ea typeface="Cambria Math" panose="020405030504060302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10</a:t>
            </a:r>
          </a:p>
        </p:txBody>
      </p:sp>
    </p:spTree>
    <p:extLst>
      <p:ext uri="{BB962C8B-B14F-4D97-AF65-F5344CB8AC3E}">
        <p14:creationId xmlns:p14="http://schemas.microsoft.com/office/powerpoint/2010/main" val="3829741823"/>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fontScale="90000"/>
          </a:bodyPr>
          <a:lstStyle/>
          <a:p>
            <a:pPr algn="ctr"/>
            <a:r>
              <a:rPr lang="en-US" b="1" dirty="0">
                <a:solidFill>
                  <a:srgbClr val="C00000"/>
                </a:solidFill>
                <a:latin typeface="Palatino Linotype" panose="02040502050505030304" pitchFamily="18" charset="0"/>
              </a:rPr>
              <a:t>…REFUND OF UNUTILISED ITC…</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just">
              <a:buNone/>
            </a:pPr>
            <a:endParaRPr lang="en-US" sz="2000" b="1" u="sng" dirty="0">
              <a:solidFill>
                <a:schemeClr val="bg1">
                  <a:lumMod val="50000"/>
                </a:schemeClr>
              </a:solidFill>
              <a:latin typeface="Palatino Linotype" panose="02040502050505030304" pitchFamily="18" charset="0"/>
            </a:endParaRPr>
          </a:p>
          <a:p>
            <a:pPr marL="0" indent="0" algn="just">
              <a:buNone/>
            </a:pPr>
            <a:r>
              <a:rPr lang="en-US" sz="2000" b="1" dirty="0">
                <a:solidFill>
                  <a:srgbClr val="C00000"/>
                </a:solidFill>
                <a:latin typeface="Palatino Linotype" panose="02040502050505030304" pitchFamily="18" charset="0"/>
              </a:rPr>
              <a:t>“Turnover of zero-rated supply of services” </a:t>
            </a:r>
            <a:r>
              <a:rPr lang="en-US" sz="2000" b="1" dirty="0">
                <a:solidFill>
                  <a:schemeClr val="bg1">
                    <a:lumMod val="50000"/>
                  </a:schemeClr>
                </a:solidFill>
                <a:latin typeface="Palatino Linotype" panose="02040502050505030304" pitchFamily="18" charset="0"/>
              </a:rPr>
              <a:t>means the value of zero-rated supply of services made without payment of tax under bond or letter of undertaking, calculated in the following manner, namely :-</a:t>
            </a:r>
          </a:p>
          <a:p>
            <a:pPr marL="0" indent="0" algn="just">
              <a:buNone/>
            </a:pPr>
            <a:endParaRPr lang="en-US" sz="2000" b="1" dirty="0">
              <a:solidFill>
                <a:schemeClr val="bg1">
                  <a:lumMod val="50000"/>
                </a:schemeClr>
              </a:solidFill>
              <a:latin typeface="Palatino Linotype" panose="02040502050505030304" pitchFamily="18" charset="0"/>
            </a:endParaRPr>
          </a:p>
          <a:p>
            <a:pPr marL="0" indent="0" algn="just">
              <a:buNone/>
            </a:pPr>
            <a:r>
              <a:rPr lang="en-US" sz="2000" b="1" dirty="0">
                <a:solidFill>
                  <a:schemeClr val="bg1">
                    <a:lumMod val="50000"/>
                  </a:schemeClr>
                </a:solidFill>
                <a:latin typeface="Palatino Linotype" panose="02040502050505030304" pitchFamily="18" charset="0"/>
              </a:rPr>
              <a:t>Zero-rated supply of services is the </a:t>
            </a:r>
            <a:r>
              <a:rPr lang="en-US" sz="2000" b="1" u="sng" dirty="0">
                <a:solidFill>
                  <a:schemeClr val="bg1">
                    <a:lumMod val="50000"/>
                  </a:schemeClr>
                </a:solidFill>
                <a:latin typeface="Palatino Linotype" panose="02040502050505030304" pitchFamily="18" charset="0"/>
              </a:rPr>
              <a:t>aggregate of the payments received</a:t>
            </a:r>
            <a:r>
              <a:rPr lang="en-US" sz="2000" b="1" dirty="0">
                <a:solidFill>
                  <a:schemeClr val="bg1">
                    <a:lumMod val="50000"/>
                  </a:schemeClr>
                </a:solidFill>
                <a:latin typeface="Palatino Linotype" panose="02040502050505030304" pitchFamily="18" charset="0"/>
              </a:rPr>
              <a:t> during the relevant period for zero-rated supply of services and zero-rated supply of services where supply has been completed for which payment had been received in advance in any period prior to the relevant period reduced by advances received for zero-rated supply of services for which the supply of services has not been completed during the relevant period.</a:t>
            </a:r>
          </a:p>
          <a:p>
            <a:pPr marL="0" indent="0" algn="just">
              <a:buNone/>
            </a:pPr>
            <a:endParaRPr lang="en-IN" sz="2000" b="1" dirty="0">
              <a:solidFill>
                <a:schemeClr val="bg1">
                  <a:lumMod val="50000"/>
                </a:schemeClr>
              </a:solidFill>
              <a:latin typeface="Palatino Linotype" panose="02040502050505030304" pitchFamily="18" charset="0"/>
              <a:ea typeface="Cambria Math" panose="020405030504060302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11</a:t>
            </a:r>
          </a:p>
        </p:txBody>
      </p:sp>
    </p:spTree>
    <p:extLst>
      <p:ext uri="{BB962C8B-B14F-4D97-AF65-F5344CB8AC3E}">
        <p14:creationId xmlns:p14="http://schemas.microsoft.com/office/powerpoint/2010/main" val="55057170"/>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fontScale="90000"/>
          </a:bodyPr>
          <a:lstStyle/>
          <a:p>
            <a:pPr algn="ctr"/>
            <a:r>
              <a:rPr lang="en-US" b="1" dirty="0">
                <a:solidFill>
                  <a:srgbClr val="C00000"/>
                </a:solidFill>
                <a:latin typeface="Palatino Linotype" panose="02040502050505030304" pitchFamily="18" charset="0"/>
              </a:rPr>
              <a:t>…REFUND OF UNUTILISED ITC…</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just">
              <a:buNone/>
            </a:pPr>
            <a:r>
              <a:rPr lang="en-US" sz="2000" b="1" dirty="0">
                <a:solidFill>
                  <a:srgbClr val="C00000"/>
                </a:solidFill>
                <a:latin typeface="Palatino Linotype" panose="02040502050505030304" pitchFamily="18" charset="0"/>
              </a:rPr>
              <a:t>“Adjusted Total Turnover” </a:t>
            </a:r>
            <a:r>
              <a:rPr lang="en-US" sz="2000" b="1" dirty="0">
                <a:solidFill>
                  <a:schemeClr val="bg1">
                    <a:lumMod val="50000"/>
                  </a:schemeClr>
                </a:solidFill>
                <a:latin typeface="Palatino Linotype" panose="02040502050505030304" pitchFamily="18" charset="0"/>
              </a:rPr>
              <a:t>means the sum total of the value of :</a:t>
            </a:r>
          </a:p>
          <a:p>
            <a:pPr marL="0" indent="0" algn="just">
              <a:buNone/>
            </a:pPr>
            <a:r>
              <a:rPr lang="en-US" sz="2000" b="1" dirty="0">
                <a:solidFill>
                  <a:schemeClr val="bg1">
                    <a:lumMod val="50000"/>
                  </a:schemeClr>
                </a:solidFill>
                <a:latin typeface="Palatino Linotype" panose="02040502050505030304" pitchFamily="18" charset="0"/>
              </a:rPr>
              <a:t>(a)	the turnover in a State or a Union territory, as defined under clause (112) of section 2, excluding the turnover of services; and</a:t>
            </a:r>
          </a:p>
          <a:p>
            <a:pPr marL="0" indent="0" algn="just">
              <a:buNone/>
            </a:pPr>
            <a:r>
              <a:rPr lang="en-US" sz="2000" b="1" dirty="0">
                <a:solidFill>
                  <a:schemeClr val="bg1">
                    <a:lumMod val="50000"/>
                  </a:schemeClr>
                </a:solidFill>
                <a:latin typeface="Palatino Linotype" panose="02040502050505030304" pitchFamily="18" charset="0"/>
              </a:rPr>
              <a:t>(b)	the turnover of zero-rated supply of services determined in terms of clause (D) above and non-zero-rated supply of services, </a:t>
            </a:r>
          </a:p>
          <a:p>
            <a:pPr marL="0" indent="0" algn="just">
              <a:buNone/>
            </a:pPr>
            <a:r>
              <a:rPr lang="en-US" sz="2000" b="1" dirty="0">
                <a:solidFill>
                  <a:schemeClr val="bg1">
                    <a:lumMod val="50000"/>
                  </a:schemeClr>
                </a:solidFill>
                <a:latin typeface="Palatino Linotype" panose="02040502050505030304" pitchFamily="18" charset="0"/>
              </a:rPr>
              <a:t>excluding -</a:t>
            </a:r>
          </a:p>
          <a:p>
            <a:pPr marL="0" indent="0" algn="just">
              <a:buNone/>
            </a:pPr>
            <a:r>
              <a:rPr lang="en-US" sz="2000" b="1" dirty="0">
                <a:solidFill>
                  <a:schemeClr val="bg1">
                    <a:lumMod val="50000"/>
                  </a:schemeClr>
                </a:solidFill>
                <a:latin typeface="Palatino Linotype" panose="02040502050505030304" pitchFamily="18" charset="0"/>
              </a:rPr>
              <a:t>(</a:t>
            </a:r>
            <a:r>
              <a:rPr lang="en-US" sz="2000" b="1" dirty="0" err="1">
                <a:solidFill>
                  <a:schemeClr val="bg1">
                    <a:lumMod val="50000"/>
                  </a:schemeClr>
                </a:solidFill>
                <a:latin typeface="Palatino Linotype" panose="02040502050505030304" pitchFamily="18" charset="0"/>
              </a:rPr>
              <a:t>i</a:t>
            </a:r>
            <a:r>
              <a:rPr lang="en-US" sz="2000" b="1" dirty="0">
                <a:solidFill>
                  <a:schemeClr val="bg1">
                    <a:lumMod val="50000"/>
                  </a:schemeClr>
                </a:solidFill>
                <a:latin typeface="Palatino Linotype" panose="02040502050505030304" pitchFamily="18" charset="0"/>
              </a:rPr>
              <a:t>)	the value of exempt supplies other than zero-rated supplies; and </a:t>
            </a:r>
          </a:p>
          <a:p>
            <a:pPr marL="0" indent="0" algn="just">
              <a:buNone/>
            </a:pPr>
            <a:r>
              <a:rPr lang="en-US" sz="2000" b="1" dirty="0">
                <a:solidFill>
                  <a:schemeClr val="bg1">
                    <a:lumMod val="50000"/>
                  </a:schemeClr>
                </a:solidFill>
                <a:latin typeface="Palatino Linotype" panose="02040502050505030304" pitchFamily="18" charset="0"/>
              </a:rPr>
              <a:t>(ii)	the turnover of supplies in respect of which refund is claimed under sub-rule (4A) or sub-rule (4B) or both, if any, during the relevant period.</a:t>
            </a: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12</a:t>
            </a:r>
          </a:p>
        </p:txBody>
      </p:sp>
    </p:spTree>
    <p:extLst>
      <p:ext uri="{BB962C8B-B14F-4D97-AF65-F5344CB8AC3E}">
        <p14:creationId xmlns:p14="http://schemas.microsoft.com/office/powerpoint/2010/main" val="1621463206"/>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…REFUND OF UNUTILISED ITC</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algn="just">
              <a:buFont typeface="Wingdings" panose="05000000000000000000" pitchFamily="2" charset="2"/>
              <a:buChar char="Ø"/>
            </a:pPr>
            <a:r>
              <a:rPr lang="en-US" sz="2000" b="1" dirty="0">
                <a:solidFill>
                  <a:schemeClr val="bg1">
                    <a:lumMod val="50000"/>
                  </a:schemeClr>
                </a:solidFill>
                <a:latin typeface="Palatino Linotype" panose="02040502050505030304" pitchFamily="18" charset="0"/>
              </a:rPr>
              <a:t>   </a:t>
            </a:r>
            <a:r>
              <a:rPr lang="en-IN" sz="2000" b="1" dirty="0">
                <a:solidFill>
                  <a:schemeClr val="bg1">
                    <a:lumMod val="50000"/>
                  </a:schemeClr>
                </a:solidFill>
                <a:latin typeface="Palatino Linotype" panose="02040502050505030304" pitchFamily="18" charset="0"/>
              </a:rPr>
              <a:t>If supplier has claimed deemed export benefit, the exporter can claim refund for other inputs and input services.</a:t>
            </a:r>
          </a:p>
          <a:p>
            <a:pPr marL="0" indent="0" algn="just">
              <a:buNone/>
            </a:pPr>
            <a:endParaRPr lang="en-IN" sz="20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000" b="1" dirty="0">
                <a:solidFill>
                  <a:schemeClr val="bg1">
                    <a:lumMod val="50000"/>
                  </a:schemeClr>
                </a:solidFill>
                <a:latin typeface="Palatino Linotype" panose="02040502050505030304" pitchFamily="18" charset="0"/>
              </a:rPr>
              <a:t>   If the supplier has supplied under Merchant Exporter Notification, the exporter can claim refund of 0.1 % GST and GST on other inputs and input services. </a:t>
            </a:r>
          </a:p>
          <a:p>
            <a:pPr marL="0" indent="0" algn="just">
              <a:buNone/>
            </a:pPr>
            <a:endParaRPr lang="en-IN" sz="20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000" b="1" dirty="0">
                <a:solidFill>
                  <a:schemeClr val="bg1">
                    <a:lumMod val="50000"/>
                  </a:schemeClr>
                </a:solidFill>
                <a:latin typeface="Palatino Linotype" panose="02040502050505030304" pitchFamily="18" charset="0"/>
              </a:rPr>
              <a:t>   If the exporter has procured inputs under Advance Licence, he can claim refund for other inputs and input services.  </a:t>
            </a:r>
            <a:endParaRPr lang="en-US" sz="2000" b="1" dirty="0">
              <a:solidFill>
                <a:schemeClr val="bg1">
                  <a:lumMod val="50000"/>
                </a:schemeClr>
              </a:solidFill>
              <a:latin typeface="Palatino Linotype" panose="020405020505050303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13</a:t>
            </a:r>
          </a:p>
        </p:txBody>
      </p:sp>
    </p:spTree>
    <p:extLst>
      <p:ext uri="{BB962C8B-B14F-4D97-AF65-F5344CB8AC3E}">
        <p14:creationId xmlns:p14="http://schemas.microsoft.com/office/powerpoint/2010/main" val="1917155332"/>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sz="4000" b="1" dirty="0">
                <a:solidFill>
                  <a:srgbClr val="C00000"/>
                </a:solidFill>
                <a:latin typeface="Palatino Linotype" panose="02040502050505030304" pitchFamily="18" charset="0"/>
              </a:rPr>
              <a:t>Drawback vs Refund of Unutilized ITC</a:t>
            </a:r>
            <a:endParaRPr lang="en-GB" sz="4000"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algn="just">
              <a:buFont typeface="Wingdings" panose="05000000000000000000" pitchFamily="2" charset="2"/>
              <a:buChar char="Ø"/>
            </a:pPr>
            <a:r>
              <a:rPr lang="en-US" sz="2000" b="1" dirty="0">
                <a:solidFill>
                  <a:schemeClr val="bg1">
                    <a:lumMod val="50000"/>
                  </a:schemeClr>
                </a:solidFill>
                <a:latin typeface="Palatino Linotype" panose="02040502050505030304" pitchFamily="18" charset="0"/>
              </a:rPr>
              <a:t> </a:t>
            </a:r>
            <a:r>
              <a:rPr lang="en-IN" sz="2000" dirty="0" err="1">
                <a:latin typeface="Palatino Linotype" panose="02040502050505030304" pitchFamily="18" charset="0"/>
              </a:rPr>
              <a:t>Upto</a:t>
            </a:r>
            <a:r>
              <a:rPr lang="en-IN" sz="2000" dirty="0">
                <a:latin typeface="Palatino Linotype" panose="02040502050505030304" pitchFamily="18" charset="0"/>
              </a:rPr>
              <a:t> 30.09.2017, if full Drawback has been claimed, no refund is admissible</a:t>
            </a:r>
            <a:endParaRPr lang="en-IN" sz="2000" b="1" dirty="0">
              <a:latin typeface="Palatino Linotype" panose="02040502050505030304" pitchFamily="18" charset="0"/>
            </a:endParaRPr>
          </a:p>
          <a:p>
            <a:pPr marL="0" indent="0" algn="just">
              <a:buNone/>
            </a:pPr>
            <a:endParaRPr lang="en-IN" sz="2000" b="1" dirty="0">
              <a:latin typeface="Palatino Linotype" panose="02040502050505030304" pitchFamily="18" charset="0"/>
            </a:endParaRPr>
          </a:p>
          <a:p>
            <a:pPr algn="just">
              <a:buFont typeface="Wingdings" panose="05000000000000000000" pitchFamily="2" charset="2"/>
              <a:buChar char="Ø"/>
            </a:pPr>
            <a:r>
              <a:rPr lang="en-IN" sz="2000" b="1" dirty="0">
                <a:latin typeface="Palatino Linotype" panose="02040502050505030304" pitchFamily="18" charset="0"/>
              </a:rPr>
              <a:t> </a:t>
            </a:r>
            <a:r>
              <a:rPr lang="en-IN" sz="2000" dirty="0" err="1">
                <a:latin typeface="Palatino Linotype" panose="02040502050505030304" pitchFamily="18" charset="0"/>
              </a:rPr>
              <a:t>Upto</a:t>
            </a:r>
            <a:r>
              <a:rPr lang="en-IN" sz="2000" dirty="0">
                <a:latin typeface="Palatino Linotype" panose="02040502050505030304" pitchFamily="18" charset="0"/>
              </a:rPr>
              <a:t> 30.09.2017, ITC availed can be reversed and full Drawback can be claimed</a:t>
            </a:r>
          </a:p>
          <a:p>
            <a:pPr marL="0" indent="0" algn="just">
              <a:buNone/>
            </a:pPr>
            <a:endParaRPr lang="en-IN" sz="2000" b="1" dirty="0">
              <a:latin typeface="Palatino Linotype" panose="02040502050505030304" pitchFamily="18" charset="0"/>
            </a:endParaRPr>
          </a:p>
          <a:p>
            <a:pPr algn="just">
              <a:buFont typeface="Wingdings" panose="05000000000000000000" pitchFamily="2" charset="2"/>
              <a:buChar char="Ø"/>
            </a:pPr>
            <a:r>
              <a:rPr lang="en-IN" sz="2000" b="1" dirty="0">
                <a:latin typeface="Palatino Linotype" panose="02040502050505030304" pitchFamily="18" charset="0"/>
              </a:rPr>
              <a:t> </a:t>
            </a:r>
            <a:r>
              <a:rPr lang="en-IN" sz="2000" dirty="0">
                <a:latin typeface="Palatino Linotype" panose="02040502050505030304" pitchFamily="18" charset="0"/>
              </a:rPr>
              <a:t>From 01.10.2017, Drawback is only for Customs component and ITC refund and Drawback can go together.</a:t>
            </a:r>
            <a:endParaRPr lang="en-US" sz="2000" b="1" dirty="0">
              <a:latin typeface="Palatino Linotype" panose="020405020505050303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14</a:t>
            </a:r>
          </a:p>
        </p:txBody>
      </p:sp>
    </p:spTree>
    <p:extLst>
      <p:ext uri="{BB962C8B-B14F-4D97-AF65-F5344CB8AC3E}">
        <p14:creationId xmlns:p14="http://schemas.microsoft.com/office/powerpoint/2010/main" val="105531164"/>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REFUND OF IGST</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fontScale="85000" lnSpcReduction="20000"/>
          </a:bodyPr>
          <a:lstStyle/>
          <a:p>
            <a:pPr marL="0" indent="0" algn="ctr">
              <a:buNone/>
            </a:pPr>
            <a:r>
              <a:rPr lang="en-US" sz="2600" b="1" u="sng" dirty="0">
                <a:solidFill>
                  <a:srgbClr val="C00000"/>
                </a:solidFill>
                <a:latin typeface="Palatino Linotype" panose="02040502050505030304" pitchFamily="18" charset="0"/>
              </a:rPr>
              <a:t>Rule 96 of the CGST Rules</a:t>
            </a:r>
          </a:p>
          <a:p>
            <a:pPr marL="0" indent="0" algn="ctr">
              <a:buNone/>
            </a:pPr>
            <a:endParaRPr lang="en-IN" dirty="0">
              <a:solidFill>
                <a:srgbClr val="FFFF00"/>
              </a:solidFill>
            </a:endParaRPr>
          </a:p>
          <a:p>
            <a:pPr algn="just">
              <a:buFont typeface="Wingdings" panose="05000000000000000000" pitchFamily="2" charset="2"/>
              <a:buChar char="Ø"/>
            </a:pPr>
            <a:r>
              <a:rPr lang="en-IN" sz="1900" b="1" dirty="0">
                <a:solidFill>
                  <a:schemeClr val="bg1">
                    <a:lumMod val="50000"/>
                  </a:schemeClr>
                </a:solidFill>
                <a:latin typeface="Palatino Linotype" panose="02040502050505030304" pitchFamily="18" charset="0"/>
              </a:rPr>
              <a:t>   Shipping Bill itself is the refund claim for export of goods.</a:t>
            </a:r>
          </a:p>
          <a:p>
            <a:pPr marL="0" indent="0" algn="just">
              <a:buNone/>
            </a:pPr>
            <a:endParaRPr lang="en-IN" sz="19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1900" b="1" dirty="0">
                <a:solidFill>
                  <a:schemeClr val="bg1">
                    <a:lumMod val="50000"/>
                  </a:schemeClr>
                </a:solidFill>
                <a:latin typeface="Palatino Linotype" panose="02040502050505030304" pitchFamily="18" charset="0"/>
              </a:rPr>
              <a:t>   RFD 1 to be filed for export of services. </a:t>
            </a:r>
          </a:p>
          <a:p>
            <a:pPr algn="just">
              <a:buFont typeface="Wingdings" panose="05000000000000000000" pitchFamily="2" charset="2"/>
              <a:buChar char="Ø"/>
            </a:pPr>
            <a:endParaRPr lang="en-IN" sz="19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1900" b="1" dirty="0">
                <a:solidFill>
                  <a:schemeClr val="bg1">
                    <a:lumMod val="50000"/>
                  </a:schemeClr>
                </a:solidFill>
                <a:latin typeface="Palatino Linotype" panose="02040502050505030304" pitchFamily="18" charset="0"/>
              </a:rPr>
              <a:t>   Persons claiming this refund </a:t>
            </a:r>
            <a:r>
              <a:rPr lang="en-IN" sz="1900" b="1" dirty="0">
                <a:solidFill>
                  <a:srgbClr val="C00000"/>
                </a:solidFill>
                <a:latin typeface="Palatino Linotype" panose="02040502050505030304" pitchFamily="18" charset="0"/>
              </a:rPr>
              <a:t>should not have</a:t>
            </a:r>
            <a:r>
              <a:rPr lang="en-IN" sz="1900" b="1" dirty="0">
                <a:solidFill>
                  <a:schemeClr val="bg1">
                    <a:lumMod val="50000"/>
                  </a:schemeClr>
                </a:solidFill>
                <a:latin typeface="Palatino Linotype" panose="02040502050505030304" pitchFamily="18" charset="0"/>
              </a:rPr>
              <a:t>:</a:t>
            </a:r>
          </a:p>
          <a:p>
            <a:pPr marL="0" indent="0" algn="just">
              <a:buNone/>
            </a:pPr>
            <a:endParaRPr lang="en-IN" dirty="0">
              <a:solidFill>
                <a:schemeClr val="bg1"/>
              </a:solidFill>
            </a:endParaRPr>
          </a:p>
          <a:p>
            <a:pPr lvl="3" algn="just">
              <a:buFont typeface="Wingdings" panose="05000000000000000000" pitchFamily="2" charset="2"/>
              <a:buChar char="§"/>
            </a:pPr>
            <a:r>
              <a:rPr lang="en-IN" sz="1900" b="1" dirty="0">
                <a:solidFill>
                  <a:schemeClr val="bg1">
                    <a:lumMod val="50000"/>
                  </a:schemeClr>
                </a:solidFill>
                <a:latin typeface="Palatino Linotype" panose="02040502050505030304" pitchFamily="18" charset="0"/>
              </a:rPr>
              <a:t>received supplies where deemed export benefit claimed by the supplier. </a:t>
            </a:r>
          </a:p>
          <a:p>
            <a:pPr lvl="3" algn="just">
              <a:buFont typeface="Wingdings" panose="05000000000000000000" pitchFamily="2" charset="2"/>
              <a:buChar char="§"/>
            </a:pPr>
            <a:r>
              <a:rPr lang="en-IN" sz="1900" b="1" dirty="0">
                <a:solidFill>
                  <a:schemeClr val="bg1">
                    <a:lumMod val="50000"/>
                  </a:schemeClr>
                </a:solidFill>
                <a:latin typeface="Palatino Linotype" panose="02040502050505030304" pitchFamily="18" charset="0"/>
              </a:rPr>
              <a:t>where 0.1 % GST paid as supplies to Merchant Exporter.</a:t>
            </a:r>
          </a:p>
          <a:p>
            <a:pPr lvl="3" algn="just">
              <a:buFont typeface="Wingdings" panose="05000000000000000000" pitchFamily="2" charset="2"/>
              <a:buChar char="§"/>
            </a:pPr>
            <a:r>
              <a:rPr lang="en-IN" sz="1900" b="1" dirty="0">
                <a:solidFill>
                  <a:schemeClr val="bg1">
                    <a:lumMod val="50000"/>
                  </a:schemeClr>
                </a:solidFill>
                <a:latin typeface="Palatino Linotype" panose="02040502050505030304" pitchFamily="18" charset="0"/>
              </a:rPr>
              <a:t>where the exporter has availed the benefit of Advance Licence.  </a:t>
            </a:r>
          </a:p>
          <a:p>
            <a:pPr lvl="2" algn="just">
              <a:buFont typeface="Wingdings" panose="05000000000000000000" pitchFamily="2" charset="2"/>
              <a:buChar char="§"/>
            </a:pPr>
            <a:endParaRPr lang="en-IN" dirty="0">
              <a:solidFill>
                <a:schemeClr val="bg1"/>
              </a:solidFill>
            </a:endParaRPr>
          </a:p>
          <a:p>
            <a:pPr marL="0" indent="0" algn="just">
              <a:buNone/>
            </a:pPr>
            <a:r>
              <a:rPr lang="en-IN" b="1" dirty="0">
                <a:solidFill>
                  <a:schemeClr val="bg1"/>
                </a:solidFill>
                <a:latin typeface="Palatino Linotype" panose="02040502050505030304" pitchFamily="18" charset="0"/>
              </a:rPr>
              <a:t>	</a:t>
            </a:r>
            <a:endParaRPr lang="en-IN" b="1" dirty="0">
              <a:solidFill>
                <a:schemeClr val="bg1">
                  <a:lumMod val="50000"/>
                </a:schemeClr>
              </a:solidFill>
              <a:latin typeface="Palatino Linotype" panose="020405020505050303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15</a:t>
            </a:r>
          </a:p>
        </p:txBody>
      </p:sp>
    </p:spTree>
    <p:extLst>
      <p:ext uri="{BB962C8B-B14F-4D97-AF65-F5344CB8AC3E}">
        <p14:creationId xmlns:p14="http://schemas.microsoft.com/office/powerpoint/2010/main" val="3840664050"/>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250"/>
                            </p:stCondLst>
                            <p:childTnLst>
                              <p:par>
                                <p:cTn id="16" presetID="2" presetClass="entr" presetSubtype="8"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 presetClass="entr" presetSubtype="8" fill="hold" grpId="0"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2" presetClass="entr" presetSubtype="8" fill="hold" grpId="0" nodeType="after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35" fill="hold">
                            <p:stCondLst>
                              <p:cond delay="4250"/>
                            </p:stCondLst>
                            <p:childTnLst>
                              <p:par>
                                <p:cTn id="36" presetID="2" presetClass="entr" presetSubtype="8" fill="hold" grpId="0" nodeType="after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 calcmode="lin" valueType="num">
                                      <p:cBhvr additive="base">
                                        <p:cTn id="38" dur="75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par>
                          <p:cTn id="40" fill="hold">
                            <p:stCondLst>
                              <p:cond delay="5000"/>
                            </p:stCondLst>
                            <p:childTnLst>
                              <p:par>
                                <p:cTn id="41" presetID="2" presetClass="entr" presetSubtype="8" fill="hold" grpId="0" nodeType="after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75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44" dur="75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 calcmode="lin" valueType="num">
                                      <p:cBhvr additive="base">
                                        <p:cTn id="48" dur="75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49" dur="75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p:cTn id="53" dur="500" fill="hold"/>
                                        <p:tgtEl>
                                          <p:spTgt spid="4"/>
                                        </p:tgtEl>
                                        <p:attrNameLst>
                                          <p:attrName>ppt_w</p:attrName>
                                        </p:attrNameLst>
                                      </p:cBhvr>
                                      <p:tavLst>
                                        <p:tav tm="0">
                                          <p:val>
                                            <p:fltVal val="0"/>
                                          </p:val>
                                        </p:tav>
                                        <p:tav tm="100000">
                                          <p:val>
                                            <p:strVal val="#ppt_w"/>
                                          </p:val>
                                        </p:tav>
                                      </p:tavLst>
                                    </p:anim>
                                    <p:anim calcmode="lin" valueType="num">
                                      <p:cBhvr>
                                        <p:cTn id="54" dur="500" fill="hold"/>
                                        <p:tgtEl>
                                          <p:spTgt spid="4"/>
                                        </p:tgtEl>
                                        <p:attrNameLst>
                                          <p:attrName>ppt_h</p:attrName>
                                        </p:attrNameLst>
                                      </p:cBhvr>
                                      <p:tavLst>
                                        <p:tav tm="0">
                                          <p:val>
                                            <p:fltVal val="0"/>
                                          </p:val>
                                        </p:tav>
                                        <p:tav tm="100000">
                                          <p:val>
                                            <p:strVal val="#ppt_h"/>
                                          </p:val>
                                        </p:tav>
                                      </p:tavLst>
                                    </p:anim>
                                    <p:animEffect transition="in" filter="fade">
                                      <p:cBhvr>
                                        <p:cTn id="5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a:xfrm>
            <a:off x="820270" y="149536"/>
            <a:ext cx="10058400" cy="1371600"/>
          </a:xfrm>
        </p:spPr>
        <p:txBody>
          <a:bodyPr>
            <a:normAutofit/>
          </a:bodyPr>
          <a:lstStyle/>
          <a:p>
            <a:pPr algn="ctr"/>
            <a:r>
              <a:rPr lang="en-US" b="1" dirty="0">
                <a:solidFill>
                  <a:srgbClr val="C00000"/>
                </a:solidFill>
                <a:latin typeface="Palatino Linotype" panose="02040502050505030304" pitchFamily="18" charset="0"/>
              </a:rPr>
              <a:t>FORMS</a:t>
            </a:r>
            <a:endParaRPr lang="en-GB" b="1" dirty="0">
              <a:solidFill>
                <a:srgbClr val="C00000"/>
              </a:solidFill>
              <a:latin typeface="Palatino Linotype" panose="0204050205050503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0707793"/>
              </p:ext>
            </p:extLst>
          </p:nvPr>
        </p:nvGraphicFramePr>
        <p:xfrm>
          <a:off x="878541" y="1189038"/>
          <a:ext cx="10058400" cy="4767645"/>
        </p:xfrm>
        <a:graphic>
          <a:graphicData uri="http://schemas.openxmlformats.org/drawingml/2006/table">
            <a:tbl>
              <a:tblPr firstRow="1" bandRow="1">
                <a:tableStyleId>{5202B0CA-FC54-4496-8BCA-5EF66A818D29}</a:tableStyleId>
              </a:tblPr>
              <a:tblGrid>
                <a:gridCol w="3352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352800">
                  <a:extLst>
                    <a:ext uri="{9D8B030D-6E8A-4147-A177-3AD203B41FA5}">
                      <a16:colId xmlns:a16="http://schemas.microsoft.com/office/drawing/2014/main" val="20002"/>
                    </a:ext>
                  </a:extLst>
                </a:gridCol>
              </a:tblGrid>
              <a:tr h="370840">
                <a:tc>
                  <a:txBody>
                    <a:bodyPr/>
                    <a:lstStyle/>
                    <a:p>
                      <a:pPr marL="0" marR="0" algn="ctr">
                        <a:lnSpc>
                          <a:spcPct val="115000"/>
                        </a:lnSpc>
                        <a:spcBef>
                          <a:spcPts val="0"/>
                        </a:spcBef>
                        <a:spcAft>
                          <a:spcPts val="0"/>
                        </a:spcAft>
                      </a:pPr>
                      <a:r>
                        <a:rPr lang="en-IN" sz="1400" b="1" dirty="0">
                          <a:solidFill>
                            <a:schemeClr val="bg1"/>
                          </a:solidFill>
                          <a:latin typeface="Palatino Linotype" panose="02040502050505030304" pitchFamily="18" charset="0"/>
                        </a:rPr>
                        <a:t>Provision</a:t>
                      </a:r>
                      <a:endParaRPr lang="en-US" sz="1400" b="1" dirty="0">
                        <a:solidFill>
                          <a:schemeClr val="bg1"/>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solidFill>
                          <a:latin typeface="Palatino Linotype" panose="02040502050505030304" pitchFamily="18" charset="0"/>
                        </a:rPr>
                        <a:t>Forms</a:t>
                      </a:r>
                      <a:endParaRPr lang="en-US" sz="1400" b="1" dirty="0">
                        <a:solidFill>
                          <a:schemeClr val="bg1"/>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solidFill>
                          <a:latin typeface="Palatino Linotype" panose="02040502050505030304" pitchFamily="18" charset="0"/>
                        </a:rPr>
                        <a:t>Description</a:t>
                      </a:r>
                      <a:endParaRPr lang="en-US" sz="1400" b="1" dirty="0">
                        <a:solidFill>
                          <a:schemeClr val="bg1"/>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0" marR="0" algn="ctr">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Rule 86 &amp;96</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Form GST RFD-01</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Application for refund</a:t>
                      </a:r>
                      <a:endParaRPr lang="en-US" sz="1400" b="1">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90</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Form GST RFD-02</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Acknowledgement</a:t>
                      </a:r>
                      <a:endParaRPr lang="en-US" sz="1400" b="1">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90</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Form GST RFD-03</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Deficiency Memo</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91</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Form GST RFD-04</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Provisional refund order</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92&amp; 94</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Form GST RFD-05</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Payment Order</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92</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Form GST RFD-06</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Refund Sanction/Rejection Order</a:t>
                      </a:r>
                      <a:endParaRPr lang="en-US" sz="1400" b="1">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92</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Form GST RFD-07</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Order for adjustment of sanctioned refund</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7"/>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92</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Form GST RFD-08</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Notice for rejection of the refund application</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8"/>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92</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Form GST RFD-09</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Reply to SCN</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09"/>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95</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Form GST RFD-10</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Refund application by notified agencies under Section 55</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10"/>
                  </a:ext>
                </a:extLst>
              </a:tr>
              <a:tr h="370840">
                <a:tc>
                  <a:txBody>
                    <a:bodyPr/>
                    <a:lstStyle/>
                    <a:p>
                      <a:pPr marL="0" marR="0" algn="ctr">
                        <a:lnSpc>
                          <a:spcPct val="115000"/>
                        </a:lnSpc>
                        <a:spcBef>
                          <a:spcPts val="0"/>
                        </a:spcBef>
                        <a:spcAft>
                          <a:spcPts val="0"/>
                        </a:spcAft>
                      </a:pPr>
                      <a:r>
                        <a:rPr lang="en-IN" sz="1400" b="1">
                          <a:solidFill>
                            <a:schemeClr val="bg1">
                              <a:lumMod val="50000"/>
                            </a:schemeClr>
                          </a:solidFill>
                          <a:latin typeface="Palatino Linotype" panose="02040502050505030304" pitchFamily="18" charset="0"/>
                        </a:rPr>
                        <a:t>Rule 96A</a:t>
                      </a:r>
                      <a:endParaRPr lang="en-US" sz="1400" b="1">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Form GST RFD-11</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IN" sz="1400" b="1" dirty="0">
                          <a:solidFill>
                            <a:schemeClr val="bg1">
                              <a:lumMod val="50000"/>
                            </a:schemeClr>
                          </a:solidFill>
                          <a:latin typeface="Palatino Linotype" panose="02040502050505030304" pitchFamily="18" charset="0"/>
                        </a:rPr>
                        <a:t>Furnishing of bond or LUT</a:t>
                      </a:r>
                      <a:endParaRPr lang="en-US" sz="1400" b="1" dirty="0">
                        <a:solidFill>
                          <a:schemeClr val="bg1">
                            <a:lumMod val="50000"/>
                          </a:schemeClr>
                        </a:solidFill>
                        <a:latin typeface="Palatino Linotype" pitchFamily="18" charset="0"/>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
        <p:nvSpPr>
          <p:cNvPr id="4" name="TextBox 3">
            <a:extLst>
              <a:ext uri="{FF2B5EF4-FFF2-40B4-BE49-F238E27FC236}">
                <a16:creationId xmlns:a16="http://schemas.microsoft.com/office/drawing/2014/main" id="{20D1AAB4-173F-419D-8DAD-F1EDA87118DB}"/>
              </a:ext>
            </a:extLst>
          </p:cNvPr>
          <p:cNvSpPr txBox="1"/>
          <p:nvPr/>
        </p:nvSpPr>
        <p:spPr>
          <a:xfrm>
            <a:off x="2465590"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16</a:t>
            </a:r>
          </a:p>
        </p:txBody>
      </p:sp>
    </p:spTree>
    <p:extLst>
      <p:ext uri="{BB962C8B-B14F-4D97-AF65-F5344CB8AC3E}">
        <p14:creationId xmlns:p14="http://schemas.microsoft.com/office/powerpoint/2010/main" val="1454593663"/>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GB" sz="4000" b="1" dirty="0">
                <a:solidFill>
                  <a:srgbClr val="C00000"/>
                </a:solidFill>
                <a:latin typeface="Palatino Linotype" panose="02040502050505030304" pitchFamily="18" charset="0"/>
              </a:rPr>
              <a:t>MISCELLANEA…</a:t>
            </a: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algn="just">
              <a:buFont typeface="Wingdings" panose="05000000000000000000" pitchFamily="2" charset="2"/>
              <a:buChar char="Ø"/>
            </a:pPr>
            <a:r>
              <a:rPr lang="en-US" sz="2000" b="1" dirty="0">
                <a:solidFill>
                  <a:schemeClr val="bg1">
                    <a:lumMod val="50000"/>
                  </a:schemeClr>
                </a:solidFill>
                <a:latin typeface="Palatino Linotype" panose="02040502050505030304" pitchFamily="18" charset="0"/>
              </a:rPr>
              <a:t>   </a:t>
            </a:r>
            <a:r>
              <a:rPr lang="en-IN" sz="2000" b="1" dirty="0">
                <a:solidFill>
                  <a:schemeClr val="bg1">
                    <a:lumMod val="50000"/>
                  </a:schemeClr>
                </a:solidFill>
                <a:latin typeface="Palatino Linotype" panose="02040502050505030304" pitchFamily="18" charset="0"/>
              </a:rPr>
              <a:t>Is realisation of export proceeds necessary for claiming export benefits?  </a:t>
            </a:r>
          </a:p>
          <a:p>
            <a:pPr marL="0" indent="0" algn="just">
              <a:buNone/>
            </a:pPr>
            <a:r>
              <a:rPr lang="en-IN" sz="2000" b="1" dirty="0">
                <a:solidFill>
                  <a:schemeClr val="bg1">
                    <a:lumMod val="50000"/>
                  </a:schemeClr>
                </a:solidFill>
                <a:latin typeface="Palatino Linotype" panose="02040502050505030304" pitchFamily="18" charset="0"/>
              </a:rPr>
              <a:t>	(New Rule 96 B introduced vide </a:t>
            </a:r>
            <a:r>
              <a:rPr lang="en-IN" sz="2000" b="1" dirty="0" err="1">
                <a:solidFill>
                  <a:schemeClr val="bg1">
                    <a:lumMod val="50000"/>
                  </a:schemeClr>
                </a:solidFill>
                <a:latin typeface="Palatino Linotype" panose="02040502050505030304" pitchFamily="18" charset="0"/>
              </a:rPr>
              <a:t>Notfn</a:t>
            </a:r>
            <a:r>
              <a:rPr lang="en-IN" sz="2000" b="1" dirty="0">
                <a:solidFill>
                  <a:schemeClr val="bg1">
                    <a:lumMod val="50000"/>
                  </a:schemeClr>
                </a:solidFill>
                <a:latin typeface="Palatino Linotype" panose="02040502050505030304" pitchFamily="18" charset="0"/>
              </a:rPr>
              <a:t> - 16/2020 - CT.)</a:t>
            </a:r>
          </a:p>
          <a:p>
            <a:pPr algn="just">
              <a:buFont typeface="Wingdings" panose="05000000000000000000" pitchFamily="2" charset="2"/>
              <a:buChar char="Ø"/>
            </a:pPr>
            <a:endParaRPr lang="en-IN" sz="20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000" b="1" dirty="0">
                <a:solidFill>
                  <a:schemeClr val="bg1">
                    <a:lumMod val="50000"/>
                  </a:schemeClr>
                </a:solidFill>
                <a:latin typeface="Palatino Linotype" panose="02040502050505030304" pitchFamily="18" charset="0"/>
              </a:rPr>
              <a:t>   Check on over-invoicing – New Clause (C) to Rule 89 (4).</a:t>
            </a:r>
          </a:p>
          <a:p>
            <a:pPr marL="0" indent="0" algn="ctr">
              <a:buNone/>
            </a:pPr>
            <a:r>
              <a:rPr lang="en-IN" sz="1600" b="1" dirty="0">
                <a:solidFill>
                  <a:srgbClr val="C00000"/>
                </a:solidFill>
                <a:latin typeface="Palatino Linotype" panose="02040502050505030304" pitchFamily="18" charset="0"/>
              </a:rPr>
              <a:t>* Value cannot be more than 1.5 times of domestic value of same supplier of similar suppliers. </a:t>
            </a:r>
          </a:p>
          <a:p>
            <a:pPr marL="0" indent="0" algn="just">
              <a:buNone/>
            </a:pPr>
            <a:endParaRPr lang="en-IN" sz="20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000" b="1" dirty="0">
                <a:solidFill>
                  <a:schemeClr val="bg1">
                    <a:lumMod val="50000"/>
                  </a:schemeClr>
                </a:solidFill>
                <a:latin typeface="Palatino Linotype" panose="02040502050505030304" pitchFamily="18" charset="0"/>
              </a:rPr>
              <a:t>   FOB Value vs CIF Value.</a:t>
            </a: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17</a:t>
            </a:r>
          </a:p>
        </p:txBody>
      </p:sp>
    </p:spTree>
    <p:extLst>
      <p:ext uri="{BB962C8B-B14F-4D97-AF65-F5344CB8AC3E}">
        <p14:creationId xmlns:p14="http://schemas.microsoft.com/office/powerpoint/2010/main" val="2932161309"/>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GB" sz="4000" b="1" dirty="0">
                <a:solidFill>
                  <a:srgbClr val="C00000"/>
                </a:solidFill>
                <a:latin typeface="Palatino Linotype" panose="02040502050505030304" pitchFamily="18" charset="0"/>
              </a:rPr>
              <a:t>…MISCELLANEA</a:t>
            </a: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algn="just">
              <a:buFont typeface="Wingdings" panose="05000000000000000000" pitchFamily="2" charset="2"/>
              <a:buChar char="Ø"/>
            </a:pPr>
            <a:r>
              <a:rPr lang="en-US" sz="2000" b="1" dirty="0">
                <a:solidFill>
                  <a:schemeClr val="bg1">
                    <a:lumMod val="50000"/>
                  </a:schemeClr>
                </a:solidFill>
                <a:latin typeface="Palatino Linotype" panose="02040502050505030304" pitchFamily="18" charset="0"/>
              </a:rPr>
              <a:t>   </a:t>
            </a:r>
            <a:r>
              <a:rPr lang="en-IN" sz="2000" b="1" dirty="0">
                <a:solidFill>
                  <a:schemeClr val="bg1">
                    <a:lumMod val="50000"/>
                  </a:schemeClr>
                </a:solidFill>
                <a:latin typeface="Palatino Linotype" panose="02040502050505030304" pitchFamily="18" charset="0"/>
              </a:rPr>
              <a:t>Export related refunds will be paid in cash.</a:t>
            </a:r>
          </a:p>
          <a:p>
            <a:pPr marL="0" indent="0" algn="just">
              <a:buNone/>
            </a:pPr>
            <a:endParaRPr lang="en-IN" sz="20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000" b="1" dirty="0">
                <a:solidFill>
                  <a:schemeClr val="bg1">
                    <a:lumMod val="50000"/>
                  </a:schemeClr>
                </a:solidFill>
                <a:latin typeface="Palatino Linotype" panose="02040502050505030304" pitchFamily="18" charset="0"/>
              </a:rPr>
              <a:t>   Other refunds will be given by way of credit in ECL and cash, in the proportion   in which tax was paid in the relevant period – Rule 86 (4A) &amp; 92 (1A) vide </a:t>
            </a:r>
            <a:r>
              <a:rPr lang="en-IN" sz="2000" b="1" dirty="0" err="1">
                <a:solidFill>
                  <a:schemeClr val="bg1">
                    <a:lumMod val="50000"/>
                  </a:schemeClr>
                </a:solidFill>
                <a:latin typeface="Palatino Linotype" panose="02040502050505030304" pitchFamily="18" charset="0"/>
              </a:rPr>
              <a:t>Notfn</a:t>
            </a:r>
            <a:r>
              <a:rPr lang="en-IN" sz="2000" b="1" dirty="0">
                <a:solidFill>
                  <a:schemeClr val="bg1">
                    <a:lumMod val="50000"/>
                  </a:schemeClr>
                </a:solidFill>
                <a:latin typeface="Palatino Linotype" panose="02040502050505030304" pitchFamily="18" charset="0"/>
              </a:rPr>
              <a:t> - 16/2020 - CT. </a:t>
            </a:r>
          </a:p>
          <a:p>
            <a:pPr marL="0" indent="0" algn="just">
              <a:buNone/>
            </a:pPr>
            <a:endParaRPr lang="en-IN" sz="20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000" b="1" dirty="0">
                <a:solidFill>
                  <a:schemeClr val="bg1">
                    <a:lumMod val="50000"/>
                  </a:schemeClr>
                </a:solidFill>
                <a:latin typeface="Palatino Linotype" panose="02040502050505030304" pitchFamily="18" charset="0"/>
              </a:rPr>
              <a:t>   To check </a:t>
            </a:r>
            <a:r>
              <a:rPr lang="en-IN" sz="2000" b="1" i="1" dirty="0" err="1">
                <a:solidFill>
                  <a:schemeClr val="bg1">
                    <a:lumMod val="50000"/>
                  </a:schemeClr>
                </a:solidFill>
                <a:latin typeface="Palatino Linotype" panose="02040502050505030304" pitchFamily="18" charset="0"/>
              </a:rPr>
              <a:t>malafide</a:t>
            </a:r>
            <a:r>
              <a:rPr lang="en-IN" sz="2000" b="1" dirty="0">
                <a:solidFill>
                  <a:schemeClr val="bg1">
                    <a:lumMod val="50000"/>
                  </a:schemeClr>
                </a:solidFill>
                <a:latin typeface="Palatino Linotype" panose="02040502050505030304" pitchFamily="18" charset="0"/>
              </a:rPr>
              <a:t> encashment of ITC.  </a:t>
            </a: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18</a:t>
            </a:r>
          </a:p>
        </p:txBody>
      </p:sp>
    </p:spTree>
    <p:extLst>
      <p:ext uri="{BB962C8B-B14F-4D97-AF65-F5344CB8AC3E}">
        <p14:creationId xmlns:p14="http://schemas.microsoft.com/office/powerpoint/2010/main" val="1087214121"/>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REFUND DUE TO INV. RATES</a:t>
            </a:r>
            <a:endParaRPr lang="en-GB" b="1" dirty="0">
              <a:solidFill>
                <a:srgbClr val="C00000"/>
              </a:solidFill>
              <a:latin typeface="Palatino Linotype" panose="02040502050505030304" pitchFamily="18" charset="0"/>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ctr">
                  <a:buNone/>
                </a:pPr>
                <a:endParaRPr lang="en-US" sz="1600" b="1" dirty="0">
                  <a:solidFill>
                    <a:schemeClr val="bg1">
                      <a:lumMod val="50000"/>
                    </a:schemeClr>
                  </a:solidFill>
                  <a:latin typeface="Palatino Linotype" panose="02040502050505030304" pitchFamily="18" charset="0"/>
                </a:endParaRPr>
              </a:p>
              <a:p>
                <a:pPr>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Accumulation of ITC on account of rate of tax on inputs being higher than the  rate of tax on outward supplies. </a:t>
                </a:r>
              </a:p>
              <a:p>
                <a:pPr>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Available for both supplier of goods or services. </a:t>
                </a:r>
              </a:p>
              <a:p>
                <a:pPr>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Available only in respect of GST paid on inputs. </a:t>
                </a:r>
              </a:p>
              <a:p>
                <a:pPr marL="0" indent="0">
                  <a:buNone/>
                </a:pPr>
                <a:endParaRPr lang="en-US" b="1" dirty="0">
                  <a:solidFill>
                    <a:schemeClr val="bg1">
                      <a:lumMod val="50000"/>
                    </a:schemeClr>
                  </a:solidFill>
                  <a:latin typeface="Palatino Linotype" panose="02040502050505030304" pitchFamily="18" charset="0"/>
                </a:endParaRPr>
              </a:p>
              <a:p>
                <a:pPr marL="0" indent="0">
                  <a:buNone/>
                </a:pPr>
                <a:endParaRPr lang="en-IN" sz="1600" b="1" dirty="0">
                  <a:solidFill>
                    <a:schemeClr val="bg1">
                      <a:lumMod val="50000"/>
                    </a:schemeClr>
                  </a:solidFill>
                  <a:latin typeface="Palatino Linotype" panose="02040502050505030304" pitchFamily="18" charset="0"/>
                </a:endParaRPr>
              </a:p>
              <a:p>
                <a:pPr marL="0" indent="0" algn="ctr">
                  <a:buNone/>
                </a:pPr>
                <a:r>
                  <a:rPr lang="en-IN" b="1" dirty="0">
                    <a:solidFill>
                      <a:srgbClr val="C00000"/>
                    </a:solidFill>
                    <a:latin typeface="Palatino Linotype" panose="02040502050505030304" pitchFamily="18" charset="0"/>
                    <a:ea typeface="Cambria Math" panose="02040503050406030204" pitchFamily="18" charset="0"/>
                  </a:rPr>
                  <a:t>Refund   </a:t>
                </a:r>
                <a14:m>
                  <m:oMath xmlns:m="http://schemas.openxmlformats.org/officeDocument/2006/math">
                    <m:r>
                      <a:rPr lang="en-IN" b="1" i="1">
                        <a:solidFill>
                          <a:srgbClr val="C00000"/>
                        </a:solidFill>
                        <a:latin typeface="Cambria Math" panose="02040503050406030204" pitchFamily="18" charset="0"/>
                        <a:ea typeface="Cambria Math" panose="02040503050406030204" pitchFamily="18" charset="0"/>
                      </a:rPr>
                      <m:t>=</m:t>
                    </m:r>
                    <m:r>
                      <a:rPr lang="en-US" b="1" i="1" smtClean="0">
                        <a:solidFill>
                          <a:srgbClr val="C00000"/>
                        </a:solidFill>
                        <a:latin typeface="Cambria Math" panose="02040503050406030204" pitchFamily="18" charset="0"/>
                        <a:ea typeface="Cambria Math" panose="02040503050406030204" pitchFamily="18" charset="0"/>
                      </a:rPr>
                      <m:t> </m:t>
                    </m:r>
                    <m:r>
                      <a:rPr lang="en-US" b="1">
                        <a:solidFill>
                          <a:srgbClr val="C00000"/>
                        </a:solidFill>
                        <a:latin typeface="Cambria Math" panose="02040503050406030204" pitchFamily="18" charset="0"/>
                        <a:ea typeface="Cambria Math" panose="02040503050406030204" pitchFamily="18" charset="0"/>
                      </a:rPr>
                      <m:t>𝐍𝐞𝐭</m:t>
                    </m:r>
                    <m:r>
                      <a:rPr lang="en-US" b="1">
                        <a:solidFill>
                          <a:srgbClr val="C00000"/>
                        </a:solidFill>
                        <a:latin typeface="Cambria Math" panose="02040503050406030204" pitchFamily="18" charset="0"/>
                        <a:ea typeface="Cambria Math" panose="02040503050406030204" pitchFamily="18" charset="0"/>
                      </a:rPr>
                      <m:t> </m:t>
                    </m:r>
                    <m:r>
                      <a:rPr lang="en-US" b="1">
                        <a:solidFill>
                          <a:srgbClr val="C00000"/>
                        </a:solidFill>
                        <a:latin typeface="Cambria Math" panose="02040503050406030204" pitchFamily="18" charset="0"/>
                        <a:ea typeface="Cambria Math" panose="02040503050406030204" pitchFamily="18" charset="0"/>
                      </a:rPr>
                      <m:t>𝐈𝐓𝐂</m:t>
                    </m:r>
                    <m:r>
                      <a:rPr lang="en-US" b="1">
                        <a:solidFill>
                          <a:srgbClr val="C00000"/>
                        </a:solidFill>
                        <a:latin typeface="Cambria Math" panose="02040503050406030204" pitchFamily="18" charset="0"/>
                        <a:ea typeface="Cambria Math" panose="02040503050406030204" pitchFamily="18" charset="0"/>
                      </a:rPr>
                      <m:t>  </m:t>
                    </m:r>
                    <m:r>
                      <a:rPr lang="en-US" b="1">
                        <a:solidFill>
                          <a:srgbClr val="C00000"/>
                        </a:solidFill>
                        <a:latin typeface="Cambria Math" panose="02040503050406030204" pitchFamily="18" charset="0"/>
                        <a:ea typeface="Cambria Math" panose="02040503050406030204" pitchFamily="18" charset="0"/>
                      </a:rPr>
                      <m:t>𝐚𝐯𝐚𝐢𝐥𝐞𝐝</m:t>
                    </m:r>
                    <m:r>
                      <a:rPr lang="en-US" b="1">
                        <a:solidFill>
                          <a:srgbClr val="C00000"/>
                        </a:solidFill>
                        <a:latin typeface="Cambria Math" panose="02040503050406030204" pitchFamily="18" charset="0"/>
                        <a:ea typeface="Cambria Math" panose="02040503050406030204" pitchFamily="18" charset="0"/>
                      </a:rPr>
                      <m:t> </m:t>
                    </m:r>
                    <m:r>
                      <a:rPr lang="en-US" b="1">
                        <a:solidFill>
                          <a:srgbClr val="C00000"/>
                        </a:solidFill>
                        <a:latin typeface="Cambria Math" panose="02040503050406030204" pitchFamily="18" charset="0"/>
                        <a:ea typeface="Cambria Math" panose="02040503050406030204" pitchFamily="18" charset="0"/>
                      </a:rPr>
                      <m:t>𝐨𝐧</m:t>
                    </m:r>
                    <m:r>
                      <a:rPr lang="en-US" b="1">
                        <a:solidFill>
                          <a:srgbClr val="C00000"/>
                        </a:solidFill>
                        <a:latin typeface="Cambria Math" panose="02040503050406030204" pitchFamily="18" charset="0"/>
                        <a:ea typeface="Cambria Math" panose="02040503050406030204" pitchFamily="18" charset="0"/>
                      </a:rPr>
                      <m:t> </m:t>
                    </m:r>
                    <m:r>
                      <a:rPr lang="en-US" b="1">
                        <a:solidFill>
                          <a:srgbClr val="C00000"/>
                        </a:solidFill>
                        <a:latin typeface="Cambria Math" panose="02040503050406030204" pitchFamily="18" charset="0"/>
                        <a:ea typeface="Cambria Math" panose="02040503050406030204" pitchFamily="18" charset="0"/>
                      </a:rPr>
                      <m:t>𝐈𝐧𝐩𝐮𝐭𝐬</m:t>
                    </m:r>
                    <m:r>
                      <a:rPr lang="en-US" b="1">
                        <a:solidFill>
                          <a:srgbClr val="C00000"/>
                        </a:solidFill>
                        <a:latin typeface="Cambria Math" panose="02040503050406030204" pitchFamily="18" charset="0"/>
                        <a:ea typeface="Cambria Math" panose="02040503050406030204" pitchFamily="18" charset="0"/>
                      </a:rPr>
                      <m:t>   </m:t>
                    </m:r>
                    <m:r>
                      <a:rPr lang="en-US" b="1">
                        <a:solidFill>
                          <a:srgbClr val="C00000"/>
                        </a:solidFill>
                        <a:latin typeface="Cambria Math" panose="02040503050406030204" pitchFamily="18" charset="0"/>
                        <a:ea typeface="Cambria Math" panose="02040503050406030204" pitchFamily="18" charset="0"/>
                      </a:rPr>
                      <m:t>𝐱</m:t>
                    </m:r>
                    <m:r>
                      <a:rPr lang="en-US" b="1">
                        <a:solidFill>
                          <a:srgbClr val="C00000"/>
                        </a:solidFill>
                        <a:latin typeface="Cambria Math" panose="02040503050406030204" pitchFamily="18" charset="0"/>
                        <a:ea typeface="Cambria Math" panose="02040503050406030204" pitchFamily="18" charset="0"/>
                      </a:rPr>
                      <m:t>   </m:t>
                    </m:r>
                    <m:f>
                      <m:fPr>
                        <m:ctrlPr>
                          <a:rPr lang="en-IN" b="1" i="1">
                            <a:solidFill>
                              <a:srgbClr val="C00000"/>
                            </a:solidFill>
                            <a:latin typeface="Cambria Math" panose="02040503050406030204" pitchFamily="18" charset="0"/>
                          </a:rPr>
                        </m:ctrlPr>
                      </m:fPr>
                      <m:num>
                        <m:r>
                          <a:rPr lang="en-US" b="1">
                            <a:solidFill>
                              <a:srgbClr val="C00000"/>
                            </a:solidFill>
                            <a:latin typeface="Cambria Math" panose="02040503050406030204" pitchFamily="18" charset="0"/>
                          </a:rPr>
                          <m:t>𝐓</m:t>
                        </m:r>
                        <m:r>
                          <a:rPr lang="en-US" b="1">
                            <a:solidFill>
                              <a:srgbClr val="C00000"/>
                            </a:solidFill>
                            <a:latin typeface="Cambria Math" panose="02040503050406030204" pitchFamily="18" charset="0"/>
                          </a:rPr>
                          <m:t>/</m:t>
                        </m:r>
                        <m:r>
                          <a:rPr lang="en-US" b="1">
                            <a:solidFill>
                              <a:srgbClr val="C00000"/>
                            </a:solidFill>
                            <a:latin typeface="Cambria Math" panose="02040503050406030204" pitchFamily="18" charset="0"/>
                          </a:rPr>
                          <m:t>𝐎</m:t>
                        </m:r>
                        <m:r>
                          <a:rPr lang="en-US" b="1">
                            <a:solidFill>
                              <a:srgbClr val="C00000"/>
                            </a:solidFill>
                            <a:latin typeface="Cambria Math" panose="02040503050406030204" pitchFamily="18" charset="0"/>
                          </a:rPr>
                          <m:t> </m:t>
                        </m:r>
                        <m:r>
                          <a:rPr lang="en-US" b="1">
                            <a:solidFill>
                              <a:srgbClr val="C00000"/>
                            </a:solidFill>
                            <a:latin typeface="Cambria Math" panose="02040503050406030204" pitchFamily="18" charset="0"/>
                          </a:rPr>
                          <m:t>𝐨𝐟</m:t>
                        </m:r>
                        <m:r>
                          <a:rPr lang="en-US" b="1">
                            <a:solidFill>
                              <a:srgbClr val="C00000"/>
                            </a:solidFill>
                            <a:latin typeface="Cambria Math" panose="02040503050406030204" pitchFamily="18" charset="0"/>
                          </a:rPr>
                          <m:t> </m:t>
                        </m:r>
                        <m:r>
                          <a:rPr lang="en-US" b="1">
                            <a:solidFill>
                              <a:srgbClr val="C00000"/>
                            </a:solidFill>
                            <a:latin typeface="Cambria Math" panose="02040503050406030204" pitchFamily="18" charset="0"/>
                          </a:rPr>
                          <m:t>𝐠𝐨𝐨𝐝𝐬</m:t>
                        </m:r>
                        <m:r>
                          <a:rPr lang="en-US" b="1">
                            <a:solidFill>
                              <a:srgbClr val="C00000"/>
                            </a:solidFill>
                            <a:latin typeface="Cambria Math" panose="02040503050406030204" pitchFamily="18" charset="0"/>
                          </a:rPr>
                          <m:t> &amp; </m:t>
                        </m:r>
                        <m:r>
                          <a:rPr lang="en-US" b="1">
                            <a:solidFill>
                              <a:srgbClr val="C00000"/>
                            </a:solidFill>
                            <a:latin typeface="Cambria Math" panose="02040503050406030204" pitchFamily="18" charset="0"/>
                          </a:rPr>
                          <m:t>𝐬𝐞𝐫𝐯𝐢𝐜𝐞𝐬</m:t>
                        </m:r>
                        <m:r>
                          <a:rPr lang="en-US" b="1">
                            <a:solidFill>
                              <a:srgbClr val="C00000"/>
                            </a:solidFill>
                            <a:latin typeface="Cambria Math" panose="02040503050406030204" pitchFamily="18" charset="0"/>
                          </a:rPr>
                          <m:t> </m:t>
                        </m:r>
                        <m:r>
                          <a:rPr lang="en-US" b="1">
                            <a:solidFill>
                              <a:srgbClr val="C00000"/>
                            </a:solidFill>
                            <a:latin typeface="Cambria Math" panose="02040503050406030204" pitchFamily="18" charset="0"/>
                          </a:rPr>
                          <m:t>𝐡𝐚𝐯𝐢𝐧𝐠</m:t>
                        </m:r>
                        <m:r>
                          <a:rPr lang="en-US" b="1">
                            <a:solidFill>
                              <a:srgbClr val="C00000"/>
                            </a:solidFill>
                            <a:latin typeface="Cambria Math" panose="02040503050406030204" pitchFamily="18" charset="0"/>
                          </a:rPr>
                          <m:t> </m:t>
                        </m:r>
                        <m:r>
                          <a:rPr lang="en-US" b="1">
                            <a:solidFill>
                              <a:srgbClr val="C00000"/>
                            </a:solidFill>
                            <a:latin typeface="Cambria Math" panose="02040503050406030204" pitchFamily="18" charset="0"/>
                          </a:rPr>
                          <m:t>𝐈𝐑</m:t>
                        </m:r>
                      </m:num>
                      <m:den>
                        <m:r>
                          <a:rPr lang="en-US" b="1">
                            <a:solidFill>
                              <a:srgbClr val="C00000"/>
                            </a:solidFill>
                            <a:latin typeface="Cambria Math" panose="02040503050406030204" pitchFamily="18" charset="0"/>
                          </a:rPr>
                          <m:t>𝐀𝐝𝐣𝐮𝐬𝐭𝐞𝐝</m:t>
                        </m:r>
                        <m:r>
                          <a:rPr lang="en-US" b="1">
                            <a:solidFill>
                              <a:srgbClr val="C00000"/>
                            </a:solidFill>
                            <a:latin typeface="Cambria Math" panose="02040503050406030204" pitchFamily="18" charset="0"/>
                          </a:rPr>
                          <m:t> </m:t>
                        </m:r>
                        <m:r>
                          <a:rPr lang="en-US" b="1">
                            <a:solidFill>
                              <a:srgbClr val="C00000"/>
                            </a:solidFill>
                            <a:latin typeface="Cambria Math" panose="02040503050406030204" pitchFamily="18" charset="0"/>
                          </a:rPr>
                          <m:t>𝐓𝐨𝐭𝐚𝐥</m:t>
                        </m:r>
                        <m:r>
                          <a:rPr lang="en-US" b="1">
                            <a:solidFill>
                              <a:srgbClr val="C00000"/>
                            </a:solidFill>
                            <a:latin typeface="Cambria Math" panose="02040503050406030204" pitchFamily="18" charset="0"/>
                          </a:rPr>
                          <m:t> </m:t>
                        </m:r>
                        <m:r>
                          <a:rPr lang="en-US" b="1">
                            <a:solidFill>
                              <a:srgbClr val="C00000"/>
                            </a:solidFill>
                            <a:latin typeface="Cambria Math" panose="02040503050406030204" pitchFamily="18" charset="0"/>
                          </a:rPr>
                          <m:t>𝐓𝐮𝐫𝐧𝐨𝐯𝐞𝐫</m:t>
                        </m:r>
                      </m:den>
                    </m:f>
                  </m:oMath>
                </a14:m>
                <a:r>
                  <a:rPr lang="en-IN" b="1" dirty="0">
                    <a:solidFill>
                      <a:srgbClr val="C00000"/>
                    </a:solidFill>
                    <a:latin typeface="Palatino Linotype" panose="02040502050505030304" pitchFamily="18" charset="0"/>
                  </a:rPr>
                  <a:t>   -   Tax payable on IR T/O </a:t>
                </a:r>
              </a:p>
              <a:p>
                <a:pPr marL="0" indent="0">
                  <a:buNone/>
                </a:pPr>
                <a:endParaRPr lang="en-IN" b="1" dirty="0">
                  <a:solidFill>
                    <a:schemeClr val="bg1">
                      <a:lumMod val="50000"/>
                    </a:schemeClr>
                  </a:solidFill>
                  <a:latin typeface="Palatino Linotype" panose="02040502050505030304" pitchFamily="18" charset="0"/>
                </a:endParaRPr>
              </a:p>
            </p:txBody>
          </p:sp>
        </mc:Choice>
        <mc:Fallback xmlns="">
          <p:sp>
            <p:nvSpPr>
              <p:cNvPr id="3" name="Content Placeholder 2">
                <a:extLst>
                  <a:ext uri="{FF2B5EF4-FFF2-40B4-BE49-F238E27FC236}">
                    <a16:creationId xmlns:a16="http://schemas.microsoft.com/office/drawing/2014/main" xmlns="" id="{4BAB469E-DCAD-46B6-A9E3-06A37F39550B}"/>
                  </a:ext>
                </a:extLst>
              </p:cNvPr>
              <p:cNvSpPr>
                <a:spLocks noGrp="1" noRot="1" noChangeAspect="1" noMove="1" noResize="1" noEditPoints="1" noAdjustHandles="1" noChangeArrowheads="1" noChangeShapeType="1" noTextEdit="1"/>
              </p:cNvSpPr>
              <p:nvPr>
                <p:ph idx="1"/>
              </p:nvPr>
            </p:nvSpPr>
            <p:spPr>
              <a:blipFill rotWithShape="0">
                <a:blip r:embed="rId2"/>
                <a:stretch>
                  <a:fillRect l="-424" r="-909"/>
                </a:stretch>
              </a:blipFill>
            </p:spPr>
            <p:txBody>
              <a:bodyPr/>
              <a:lstStyle/>
              <a:p>
                <a:r>
                  <a:rPr lang="en-IN">
                    <a:noFill/>
                  </a:rPr>
                  <a:t> </a:t>
                </a:r>
              </a:p>
            </p:txBody>
          </p:sp>
        </mc:Fallback>
      </mc:AlternateContent>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19</a:t>
            </a:r>
          </a:p>
        </p:txBody>
      </p:sp>
    </p:spTree>
    <p:extLst>
      <p:ext uri="{BB962C8B-B14F-4D97-AF65-F5344CB8AC3E}">
        <p14:creationId xmlns:p14="http://schemas.microsoft.com/office/powerpoint/2010/main" val="2379891872"/>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E66D7-D0A7-475C-BF2D-6E6D20B98E1B}"/>
              </a:ext>
            </a:extLst>
          </p:cNvPr>
          <p:cNvSpPr>
            <a:spLocks noGrp="1"/>
          </p:cNvSpPr>
          <p:nvPr>
            <p:ph type="title"/>
          </p:nvPr>
        </p:nvSpPr>
        <p:spPr/>
        <p:txBody>
          <a:bodyPr/>
          <a:lstStyle/>
          <a:p>
            <a:pPr algn="ctr"/>
            <a:r>
              <a:rPr lang="en-GB" b="1" dirty="0">
                <a:solidFill>
                  <a:srgbClr val="C00000"/>
                </a:solidFill>
                <a:latin typeface="Palatino Linotype" panose="02040502050505030304" pitchFamily="18" charset="0"/>
              </a:rPr>
              <a:t>UNDER LEGACY LAWS</a:t>
            </a:r>
          </a:p>
        </p:txBody>
      </p:sp>
      <p:sp>
        <p:nvSpPr>
          <p:cNvPr id="3" name="Content Placeholder 2">
            <a:extLst>
              <a:ext uri="{FF2B5EF4-FFF2-40B4-BE49-F238E27FC236}">
                <a16:creationId xmlns:a16="http://schemas.microsoft.com/office/drawing/2014/main" id="{D2706EB3-BB41-4D96-BD78-CEB2056E2103}"/>
              </a:ext>
            </a:extLst>
          </p:cNvPr>
          <p:cNvSpPr>
            <a:spLocks noGrp="1"/>
          </p:cNvSpPr>
          <p:nvPr>
            <p:ph sz="half" idx="1"/>
          </p:nvPr>
        </p:nvSpPr>
        <p:spPr/>
        <p:txBody>
          <a:bodyPr>
            <a:normAutofit/>
          </a:bodyPr>
          <a:lstStyle/>
          <a:p>
            <a:pPr marL="0" indent="0" algn="ctr">
              <a:buNone/>
            </a:pPr>
            <a:r>
              <a:rPr lang="en-US" b="1" dirty="0">
                <a:solidFill>
                  <a:srgbClr val="C00000"/>
                </a:solidFill>
                <a:latin typeface="Palatino Linotype" panose="02040502050505030304" pitchFamily="18" charset="0"/>
              </a:rPr>
              <a:t>Relief from duty / tax paid or payable on export of goods &amp; services</a:t>
            </a:r>
          </a:p>
          <a:p>
            <a:endParaRPr lang="en-GB" dirty="0"/>
          </a:p>
          <a:p>
            <a:endParaRPr lang="en-GB" dirty="0"/>
          </a:p>
          <a:p>
            <a:r>
              <a:rPr lang="en-GB" b="1" dirty="0">
                <a:solidFill>
                  <a:schemeClr val="bg1">
                    <a:lumMod val="50000"/>
                  </a:schemeClr>
                </a:solidFill>
                <a:latin typeface="Palatino Linotype" panose="02040502050505030304" pitchFamily="18" charset="0"/>
              </a:rPr>
              <a:t>Export w/o payment of duty / tax ( LUT)</a:t>
            </a:r>
          </a:p>
          <a:p>
            <a:r>
              <a:rPr lang="en-GB" b="1" dirty="0">
                <a:solidFill>
                  <a:schemeClr val="bg1">
                    <a:lumMod val="50000"/>
                  </a:schemeClr>
                </a:solidFill>
                <a:latin typeface="Palatino Linotype" panose="02040502050505030304" pitchFamily="18" charset="0"/>
              </a:rPr>
              <a:t>Export on payment of duty and claim Rebate</a:t>
            </a:r>
          </a:p>
        </p:txBody>
      </p:sp>
      <p:sp>
        <p:nvSpPr>
          <p:cNvPr id="4" name="Content Placeholder 3">
            <a:extLst>
              <a:ext uri="{FF2B5EF4-FFF2-40B4-BE49-F238E27FC236}">
                <a16:creationId xmlns:a16="http://schemas.microsoft.com/office/drawing/2014/main" id="{D1FA5322-F3CD-4D13-8679-005D59FA8979}"/>
              </a:ext>
            </a:extLst>
          </p:cNvPr>
          <p:cNvSpPr>
            <a:spLocks noGrp="1"/>
          </p:cNvSpPr>
          <p:nvPr>
            <p:ph sz="half" idx="2"/>
          </p:nvPr>
        </p:nvSpPr>
        <p:spPr/>
        <p:txBody>
          <a:bodyPr>
            <a:normAutofit/>
          </a:bodyPr>
          <a:lstStyle/>
          <a:p>
            <a:pPr marL="0" indent="0" algn="ctr">
              <a:buNone/>
            </a:pPr>
            <a:r>
              <a:rPr lang="en-US" b="1" dirty="0">
                <a:solidFill>
                  <a:srgbClr val="C00000"/>
                </a:solidFill>
                <a:latin typeface="Palatino Linotype" panose="02040502050505030304" pitchFamily="18" charset="0"/>
              </a:rPr>
              <a:t>Relief from duty / tax paid or payable on inputs &amp; input services</a:t>
            </a:r>
          </a:p>
          <a:p>
            <a:endParaRPr lang="en-US" b="1" dirty="0">
              <a:solidFill>
                <a:srgbClr val="C00000"/>
              </a:solidFill>
              <a:latin typeface="Palatino Linotype" panose="02040502050505030304" pitchFamily="18" charset="0"/>
            </a:endParaRPr>
          </a:p>
          <a:p>
            <a:r>
              <a:rPr lang="en-US" b="1" dirty="0" err="1">
                <a:solidFill>
                  <a:schemeClr val="bg1">
                    <a:lumMod val="50000"/>
                  </a:schemeClr>
                </a:solidFill>
                <a:latin typeface="Palatino Linotype" panose="02040502050505030304" pitchFamily="18" charset="0"/>
              </a:rPr>
              <a:t>Cenvat</a:t>
            </a:r>
            <a:r>
              <a:rPr lang="en-US" b="1" dirty="0">
                <a:solidFill>
                  <a:schemeClr val="bg1">
                    <a:lumMod val="50000"/>
                  </a:schemeClr>
                </a:solidFill>
                <a:latin typeface="Palatino Linotype" panose="02040502050505030304" pitchFamily="18" charset="0"/>
              </a:rPr>
              <a:t> Credit</a:t>
            </a:r>
          </a:p>
          <a:p>
            <a:r>
              <a:rPr lang="en-US" b="1" dirty="0">
                <a:solidFill>
                  <a:schemeClr val="bg1">
                    <a:lumMod val="50000"/>
                  </a:schemeClr>
                </a:solidFill>
                <a:latin typeface="Palatino Linotype" panose="02040502050505030304" pitchFamily="18" charset="0"/>
              </a:rPr>
              <a:t>Rule 5 refund</a:t>
            </a:r>
          </a:p>
          <a:p>
            <a:r>
              <a:rPr lang="en-US" b="1" dirty="0">
                <a:solidFill>
                  <a:schemeClr val="bg1">
                    <a:lumMod val="50000"/>
                  </a:schemeClr>
                </a:solidFill>
                <a:latin typeface="Palatino Linotype" panose="02040502050505030304" pitchFamily="18" charset="0"/>
              </a:rPr>
              <a:t>Input stage rebate / ST refund</a:t>
            </a:r>
          </a:p>
          <a:p>
            <a:r>
              <a:rPr lang="en-US" b="1" dirty="0">
                <a:solidFill>
                  <a:schemeClr val="bg1">
                    <a:lumMod val="50000"/>
                  </a:schemeClr>
                </a:solidFill>
                <a:latin typeface="Palatino Linotype" panose="02040502050505030304" pitchFamily="18" charset="0"/>
              </a:rPr>
              <a:t>Procurement w/o duty</a:t>
            </a:r>
          </a:p>
          <a:p>
            <a:r>
              <a:rPr lang="en-US" b="1" dirty="0">
                <a:solidFill>
                  <a:schemeClr val="bg1">
                    <a:lumMod val="50000"/>
                  </a:schemeClr>
                </a:solidFill>
                <a:latin typeface="Palatino Linotype" panose="02040502050505030304" pitchFamily="18" charset="0"/>
              </a:rPr>
              <a:t>Drawback ( AIR/BR)</a:t>
            </a:r>
          </a:p>
        </p:txBody>
      </p:sp>
      <p:sp>
        <p:nvSpPr>
          <p:cNvPr id="5" name="TextBox 4">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2</a:t>
            </a:r>
          </a:p>
        </p:txBody>
      </p:sp>
    </p:spTree>
    <p:extLst>
      <p:ext uri="{BB962C8B-B14F-4D97-AF65-F5344CB8AC3E}">
        <p14:creationId xmlns:p14="http://schemas.microsoft.com/office/powerpoint/2010/main" val="716030433"/>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250"/>
                            </p:stCondLst>
                            <p:childTnLst>
                              <p:par>
                                <p:cTn id="22" presetID="2" presetClass="entr" presetSubtype="12"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2" presetClass="entr" presetSubtype="12"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3750"/>
                            </p:stCondLst>
                            <p:childTnLst>
                              <p:par>
                                <p:cTn id="32" presetID="2" presetClass="entr" presetSubtype="6" fill="hold" nodeType="afterEffect">
                                  <p:stCondLst>
                                    <p:cond delay="0"/>
                                  </p:stCondLst>
                                  <p:childTnLst>
                                    <p:set>
                                      <p:cBhvr>
                                        <p:cTn id="33" dur="1" fill="hold">
                                          <p:stCondLst>
                                            <p:cond delay="0"/>
                                          </p:stCondLst>
                                        </p:cTn>
                                        <p:tgtEl>
                                          <p:spTgt spid="4">
                                            <p:txEl>
                                              <p:pRg st="0" end="0"/>
                                            </p:txEl>
                                          </p:spTgt>
                                        </p:tgtEl>
                                        <p:attrNameLst>
                                          <p:attrName>style.visibility</p:attrName>
                                        </p:attrNameLst>
                                      </p:cBhvr>
                                      <p:to>
                                        <p:strVal val="visible"/>
                                      </p:to>
                                    </p:set>
                                    <p:anim calcmode="lin" valueType="num">
                                      <p:cBhvr additive="base">
                                        <p:cTn id="34" dur="75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35" dur="7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4500"/>
                            </p:stCondLst>
                            <p:childTnLst>
                              <p:par>
                                <p:cTn id="37" presetID="2" presetClass="entr" presetSubtype="6" fill="hold" nodeType="after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additive="base">
                                        <p:cTn id="39"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0"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41" fill="hold">
                            <p:stCondLst>
                              <p:cond delay="5250"/>
                            </p:stCondLst>
                            <p:childTnLst>
                              <p:par>
                                <p:cTn id="42" presetID="2" presetClass="entr" presetSubtype="6" fill="hold" nodeType="afterEffect">
                                  <p:stCondLst>
                                    <p:cond delay="0"/>
                                  </p:stCondLst>
                                  <p:childTnLst>
                                    <p:set>
                                      <p:cBhvr>
                                        <p:cTn id="43" dur="1" fill="hold">
                                          <p:stCondLst>
                                            <p:cond delay="0"/>
                                          </p:stCondLst>
                                        </p:cTn>
                                        <p:tgtEl>
                                          <p:spTgt spid="4">
                                            <p:txEl>
                                              <p:pRg st="3" end="3"/>
                                            </p:txEl>
                                          </p:spTgt>
                                        </p:tgtEl>
                                        <p:attrNameLst>
                                          <p:attrName>style.visibility</p:attrName>
                                        </p:attrNameLst>
                                      </p:cBhvr>
                                      <p:to>
                                        <p:strVal val="visible"/>
                                      </p:to>
                                    </p:set>
                                    <p:anim calcmode="lin" valueType="num">
                                      <p:cBhvr additive="base">
                                        <p:cTn id="44"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5"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46" fill="hold">
                            <p:stCondLst>
                              <p:cond delay="6000"/>
                            </p:stCondLst>
                            <p:childTnLst>
                              <p:par>
                                <p:cTn id="47" presetID="2" presetClass="entr" presetSubtype="6" fill="hold" nodeType="after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75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51" fill="hold">
                            <p:stCondLst>
                              <p:cond delay="6750"/>
                            </p:stCondLst>
                            <p:childTnLst>
                              <p:par>
                                <p:cTn id="52" presetID="2" presetClass="entr" presetSubtype="6" fill="hold" nodeType="afterEffect">
                                  <p:stCondLst>
                                    <p:cond delay="0"/>
                                  </p:stCondLst>
                                  <p:childTnLst>
                                    <p:set>
                                      <p:cBhvr>
                                        <p:cTn id="53" dur="1" fill="hold">
                                          <p:stCondLst>
                                            <p:cond delay="0"/>
                                          </p:stCondLst>
                                        </p:cTn>
                                        <p:tgtEl>
                                          <p:spTgt spid="4">
                                            <p:txEl>
                                              <p:pRg st="5" end="5"/>
                                            </p:txEl>
                                          </p:spTgt>
                                        </p:tgtEl>
                                        <p:attrNameLst>
                                          <p:attrName>style.visibility</p:attrName>
                                        </p:attrNameLst>
                                      </p:cBhvr>
                                      <p:to>
                                        <p:strVal val="visible"/>
                                      </p:to>
                                    </p:set>
                                    <p:anim calcmode="lin" valueType="num">
                                      <p:cBhvr additive="base">
                                        <p:cTn id="54" dur="75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55" dur="75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par>
                          <p:cTn id="56" fill="hold">
                            <p:stCondLst>
                              <p:cond delay="7500"/>
                            </p:stCondLst>
                            <p:childTnLst>
                              <p:par>
                                <p:cTn id="57" presetID="2" presetClass="entr" presetSubtype="6" fill="hold" nodeType="afterEffect">
                                  <p:stCondLst>
                                    <p:cond delay="0"/>
                                  </p:stCondLst>
                                  <p:childTnLst>
                                    <p:set>
                                      <p:cBhvr>
                                        <p:cTn id="58" dur="1" fill="hold">
                                          <p:stCondLst>
                                            <p:cond delay="0"/>
                                          </p:stCondLst>
                                        </p:cTn>
                                        <p:tgtEl>
                                          <p:spTgt spid="4">
                                            <p:txEl>
                                              <p:pRg st="6" end="6"/>
                                            </p:txEl>
                                          </p:spTgt>
                                        </p:tgtEl>
                                        <p:attrNameLst>
                                          <p:attrName>style.visibility</p:attrName>
                                        </p:attrNameLst>
                                      </p:cBhvr>
                                      <p:to>
                                        <p:strVal val="visible"/>
                                      </p:to>
                                    </p:set>
                                    <p:anim calcmode="lin" valueType="num">
                                      <p:cBhvr additive="base">
                                        <p:cTn id="59" dur="75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60" dur="75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par>
                          <p:cTn id="61" fill="hold">
                            <p:stCondLst>
                              <p:cond delay="8250"/>
                            </p:stCondLst>
                            <p:childTnLst>
                              <p:par>
                                <p:cTn id="62" presetID="53" presetClass="entr" presetSubtype="16" fill="hold" nodeType="afterEffect">
                                  <p:stCondLst>
                                    <p:cond delay="0"/>
                                  </p:stCondLst>
                                  <p:childTnLst>
                                    <p:set>
                                      <p:cBhvr>
                                        <p:cTn id="63" dur="1" fill="hold">
                                          <p:stCondLst>
                                            <p:cond delay="0"/>
                                          </p:stCondLst>
                                        </p:cTn>
                                        <p:tgtEl>
                                          <p:spTgt spid="5">
                                            <p:txEl>
                                              <p:pRg st="0" end="0"/>
                                            </p:txEl>
                                          </p:spTgt>
                                        </p:tgtEl>
                                        <p:attrNameLst>
                                          <p:attrName>style.visibility</p:attrName>
                                        </p:attrNameLst>
                                      </p:cBhvr>
                                      <p:to>
                                        <p:strVal val="visible"/>
                                      </p:to>
                                    </p:set>
                                    <p:anim calcmode="lin" valueType="num">
                                      <p:cBhvr>
                                        <p:cTn id="6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6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6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1987924"/>
            <a:ext cx="9068586" cy="2590800"/>
          </a:xfrm>
        </p:spPr>
        <p:txBody>
          <a:bodyPr/>
          <a:lstStyle/>
          <a:p>
            <a:r>
              <a:rPr lang="en-US" sz="4800" b="1" dirty="0">
                <a:solidFill>
                  <a:schemeClr val="bg1">
                    <a:lumMod val="50000"/>
                  </a:schemeClr>
                </a:solidFill>
                <a:latin typeface="Palatino Linotype" panose="02040502050505030304" pitchFamily="18" charset="0"/>
              </a:rPr>
              <a:t>Thanks</a:t>
            </a:r>
          </a:p>
        </p:txBody>
      </p:sp>
      <p:sp>
        <p:nvSpPr>
          <p:cNvPr id="3" name="Subtitle 2"/>
          <p:cNvSpPr>
            <a:spLocks noGrp="1"/>
          </p:cNvSpPr>
          <p:nvPr>
            <p:ph type="subTitle" idx="1"/>
          </p:nvPr>
        </p:nvSpPr>
        <p:spPr>
          <a:xfrm>
            <a:off x="1559446" y="3986213"/>
            <a:ext cx="9070848" cy="688265"/>
          </a:xfrm>
        </p:spPr>
        <p:txBody>
          <a:bodyPr vert="horz" lIns="91440" tIns="45720" rIns="91440" bIns="45720" rtlCol="0" anchor="t">
            <a:normAutofit/>
          </a:bodyPr>
          <a:lstStyle/>
          <a:p>
            <a:r>
              <a:rPr lang="en-US" sz="2000" b="1" dirty="0">
                <a:solidFill>
                  <a:srgbClr val="C00000"/>
                </a:solidFill>
                <a:latin typeface="Garamond"/>
              </a:rPr>
              <a:t>www.swamyassociates.com</a:t>
            </a:r>
          </a:p>
        </p:txBody>
      </p:sp>
      <p:sp>
        <p:nvSpPr>
          <p:cNvPr id="6" name="TextBox 5">
            <a:extLst>
              <a:ext uri="{FF2B5EF4-FFF2-40B4-BE49-F238E27FC236}">
                <a16:creationId xmlns:a16="http://schemas.microsoft.com/office/drawing/2014/main" id="{20D1AAB4-173F-419D-8DAD-F1EDA87118DB}"/>
              </a:ext>
            </a:extLst>
          </p:cNvPr>
          <p:cNvSpPr txBox="1"/>
          <p:nvPr/>
        </p:nvSpPr>
        <p:spPr>
          <a:xfrm>
            <a:off x="2461739" y="1447421"/>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20</a:t>
            </a:r>
          </a:p>
        </p:txBody>
      </p:sp>
      <p:cxnSp>
        <p:nvCxnSpPr>
          <p:cNvPr id="5" name="Straight Arrow Connector 4"/>
          <p:cNvCxnSpPr/>
          <p:nvPr/>
        </p:nvCxnSpPr>
        <p:spPr>
          <a:xfrm>
            <a:off x="1953176" y="3706345"/>
            <a:ext cx="8283388" cy="8965"/>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856097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500"/>
                                        <p:tgtEl>
                                          <p:spTgt spid="2"/>
                                        </p:tgtEl>
                                      </p:cBhvr>
                                    </p:animEffect>
                                    <p:anim calcmode="lin" valueType="num">
                                      <p:cBhvr>
                                        <p:cTn id="14" dur="1500" fill="hold"/>
                                        <p:tgtEl>
                                          <p:spTgt spid="2"/>
                                        </p:tgtEl>
                                        <p:attrNameLst>
                                          <p:attrName>ppt_x</p:attrName>
                                        </p:attrNameLst>
                                      </p:cBhvr>
                                      <p:tavLst>
                                        <p:tav tm="0">
                                          <p:val>
                                            <p:strVal val="#ppt_x"/>
                                          </p:val>
                                        </p:tav>
                                        <p:tav tm="100000">
                                          <p:val>
                                            <p:strVal val="#ppt_x"/>
                                          </p:val>
                                        </p:tav>
                                      </p:tavLst>
                                    </p:anim>
                                    <p:anim calcmode="lin" valueType="num">
                                      <p:cBhvr>
                                        <p:cTn id="15" dur="15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2" presetClass="entr" presetSubtype="8"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0-#ppt_w/2"/>
                                          </p:val>
                                        </p:tav>
                                        <p:tav tm="100000">
                                          <p:val>
                                            <p:strVal val="#ppt_x"/>
                                          </p:val>
                                        </p:tav>
                                      </p:tavLst>
                                    </p:anim>
                                    <p:anim calcmode="lin" valueType="num">
                                      <p:cBhvr additive="base">
                                        <p:cTn id="20" dur="1000" fill="hold"/>
                                        <p:tgtEl>
                                          <p:spTgt spid="5"/>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6" dur="1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E66D7-D0A7-475C-BF2D-6E6D20B98E1B}"/>
              </a:ext>
            </a:extLst>
          </p:cNvPr>
          <p:cNvSpPr>
            <a:spLocks noGrp="1"/>
          </p:cNvSpPr>
          <p:nvPr>
            <p:ph type="title"/>
          </p:nvPr>
        </p:nvSpPr>
        <p:spPr/>
        <p:txBody>
          <a:bodyPr/>
          <a:lstStyle/>
          <a:p>
            <a:pPr algn="ctr"/>
            <a:r>
              <a:rPr lang="en-GB" b="1" dirty="0">
                <a:solidFill>
                  <a:srgbClr val="C00000"/>
                </a:solidFill>
                <a:latin typeface="Palatino Linotype" panose="02040502050505030304" pitchFamily="18" charset="0"/>
              </a:rPr>
              <a:t>UNDER  GST</a:t>
            </a:r>
          </a:p>
        </p:txBody>
      </p:sp>
      <p:sp>
        <p:nvSpPr>
          <p:cNvPr id="3" name="Content Placeholder 2">
            <a:extLst>
              <a:ext uri="{FF2B5EF4-FFF2-40B4-BE49-F238E27FC236}">
                <a16:creationId xmlns:a16="http://schemas.microsoft.com/office/drawing/2014/main" id="{D2706EB3-BB41-4D96-BD78-CEB2056E2103}"/>
              </a:ext>
            </a:extLst>
          </p:cNvPr>
          <p:cNvSpPr>
            <a:spLocks noGrp="1"/>
          </p:cNvSpPr>
          <p:nvPr>
            <p:ph sz="half" idx="1"/>
          </p:nvPr>
        </p:nvSpPr>
        <p:spPr/>
        <p:txBody>
          <a:bodyPr>
            <a:normAutofit/>
          </a:bodyPr>
          <a:lstStyle/>
          <a:p>
            <a:pPr marL="0" indent="0" algn="ctr">
              <a:buNone/>
            </a:pPr>
            <a:r>
              <a:rPr lang="en-US" b="1" u="sng" dirty="0">
                <a:solidFill>
                  <a:srgbClr val="C00000"/>
                </a:solidFill>
                <a:latin typeface="Palatino Linotype" panose="02040502050505030304" pitchFamily="18" charset="0"/>
              </a:rPr>
              <a:t>Export of goods - </a:t>
            </a:r>
            <a:r>
              <a:rPr lang="en-IN" b="1" u="sng" dirty="0">
                <a:solidFill>
                  <a:srgbClr val="C00000"/>
                </a:solidFill>
                <a:latin typeface="Palatino Linotype" panose="02040502050505030304" pitchFamily="18" charset="0"/>
              </a:rPr>
              <a:t>Sec. 2 (5) of IGST Act:</a:t>
            </a:r>
          </a:p>
          <a:p>
            <a:pPr marL="0" indent="0">
              <a:buNone/>
            </a:pPr>
            <a:endParaRPr lang="en-IN" b="1" dirty="0">
              <a:solidFill>
                <a:schemeClr val="bg1">
                  <a:lumMod val="50000"/>
                </a:schemeClr>
              </a:solidFill>
              <a:latin typeface="Palatino Linotype" panose="02040502050505030304" pitchFamily="18" charset="0"/>
            </a:endParaRPr>
          </a:p>
          <a:p>
            <a:pPr marL="0" indent="0">
              <a:buNone/>
            </a:pPr>
            <a:r>
              <a:rPr lang="en-IN" b="1" dirty="0">
                <a:solidFill>
                  <a:schemeClr val="bg1">
                    <a:lumMod val="50000"/>
                  </a:schemeClr>
                </a:solidFill>
                <a:latin typeface="Palatino Linotype" panose="02040502050505030304" pitchFamily="18" charset="0"/>
              </a:rPr>
              <a:t>“Taking goods out of India, to a place outside India”</a:t>
            </a:r>
          </a:p>
          <a:p>
            <a:endParaRPr lang="en-GB" dirty="0"/>
          </a:p>
        </p:txBody>
      </p:sp>
      <p:sp>
        <p:nvSpPr>
          <p:cNvPr id="4" name="Content Placeholder 3">
            <a:extLst>
              <a:ext uri="{FF2B5EF4-FFF2-40B4-BE49-F238E27FC236}">
                <a16:creationId xmlns:a16="http://schemas.microsoft.com/office/drawing/2014/main" id="{D1FA5322-F3CD-4D13-8679-005D59FA8979}"/>
              </a:ext>
            </a:extLst>
          </p:cNvPr>
          <p:cNvSpPr>
            <a:spLocks noGrp="1"/>
          </p:cNvSpPr>
          <p:nvPr>
            <p:ph sz="half" idx="2"/>
          </p:nvPr>
        </p:nvSpPr>
        <p:spPr/>
        <p:txBody>
          <a:bodyPr>
            <a:normAutofit/>
          </a:bodyPr>
          <a:lstStyle/>
          <a:p>
            <a:pPr marL="0" indent="0" algn="ctr">
              <a:buNone/>
            </a:pPr>
            <a:r>
              <a:rPr lang="en-US" b="1" u="sng" dirty="0">
                <a:solidFill>
                  <a:srgbClr val="C00000"/>
                </a:solidFill>
                <a:latin typeface="Palatino Linotype" panose="02040502050505030304" pitchFamily="18" charset="0"/>
              </a:rPr>
              <a:t>Export of services - </a:t>
            </a:r>
            <a:r>
              <a:rPr lang="en-IN" b="1" u="sng" dirty="0">
                <a:solidFill>
                  <a:srgbClr val="C00000"/>
                </a:solidFill>
                <a:latin typeface="Palatino Linotype" panose="02040502050505030304" pitchFamily="18" charset="0"/>
              </a:rPr>
              <a:t>Sec. 2 (6) of IGST Act:</a:t>
            </a:r>
          </a:p>
          <a:p>
            <a:pPr marL="0" indent="0" algn="ctr">
              <a:buNone/>
            </a:pPr>
            <a:endParaRPr lang="en-IN" b="1" u="sng" dirty="0">
              <a:solidFill>
                <a:srgbClr val="C00000"/>
              </a:solidFill>
              <a:latin typeface="Palatino Linotype" panose="02040502050505030304" pitchFamily="18" charset="0"/>
            </a:endParaRPr>
          </a:p>
          <a:p>
            <a:pPr>
              <a:buFontTx/>
              <a:buChar char="-"/>
            </a:pPr>
            <a:r>
              <a:rPr lang="en-IN" b="1" dirty="0">
                <a:solidFill>
                  <a:schemeClr val="bg1">
                    <a:lumMod val="50000"/>
                  </a:schemeClr>
                </a:solidFill>
                <a:latin typeface="Palatino Linotype" panose="02040502050505030304" pitchFamily="18" charset="0"/>
              </a:rPr>
              <a:t>Supplier is in India.</a:t>
            </a:r>
          </a:p>
          <a:p>
            <a:pPr>
              <a:buFontTx/>
              <a:buChar char="-"/>
            </a:pPr>
            <a:r>
              <a:rPr lang="en-IN" b="1" dirty="0">
                <a:solidFill>
                  <a:schemeClr val="bg1">
                    <a:lumMod val="50000"/>
                  </a:schemeClr>
                </a:solidFill>
                <a:latin typeface="Palatino Linotype" panose="02040502050505030304" pitchFamily="18" charset="0"/>
              </a:rPr>
              <a:t>Recipient is outside India.</a:t>
            </a:r>
          </a:p>
          <a:p>
            <a:pPr>
              <a:buFontTx/>
              <a:buChar char="-"/>
            </a:pPr>
            <a:r>
              <a:rPr lang="en-IN" b="1" dirty="0">
                <a:solidFill>
                  <a:schemeClr val="bg1">
                    <a:lumMod val="50000"/>
                  </a:schemeClr>
                </a:solidFill>
                <a:latin typeface="Palatino Linotype" panose="02040502050505030304" pitchFamily="18" charset="0"/>
              </a:rPr>
              <a:t>POS is outside India. </a:t>
            </a:r>
          </a:p>
          <a:p>
            <a:pPr>
              <a:buFontTx/>
              <a:buChar char="-"/>
            </a:pPr>
            <a:r>
              <a:rPr lang="en-IN" b="1" dirty="0">
                <a:solidFill>
                  <a:schemeClr val="bg1">
                    <a:lumMod val="50000"/>
                  </a:schemeClr>
                </a:solidFill>
                <a:latin typeface="Palatino Linotype" panose="02040502050505030304" pitchFamily="18" charset="0"/>
              </a:rPr>
              <a:t>Receipt in Forex. </a:t>
            </a:r>
          </a:p>
          <a:p>
            <a:pPr>
              <a:buFontTx/>
              <a:buChar char="-"/>
            </a:pPr>
            <a:r>
              <a:rPr lang="en-IN" b="1" dirty="0">
                <a:solidFill>
                  <a:schemeClr val="bg1">
                    <a:lumMod val="50000"/>
                  </a:schemeClr>
                </a:solidFill>
                <a:latin typeface="Palatino Linotype" panose="02040502050505030304" pitchFamily="18" charset="0"/>
              </a:rPr>
              <a:t>Not between establishments of distinct person.</a:t>
            </a:r>
          </a:p>
          <a:p>
            <a:pPr marL="0" indent="0" algn="ctr">
              <a:buNone/>
            </a:pPr>
            <a:endParaRPr lang="en-US" b="1" dirty="0">
              <a:solidFill>
                <a:srgbClr val="C00000"/>
              </a:solidFill>
              <a:latin typeface="Palatino Linotype" panose="02040502050505030304" pitchFamily="18" charset="0"/>
            </a:endParaRPr>
          </a:p>
        </p:txBody>
      </p:sp>
      <p:sp>
        <p:nvSpPr>
          <p:cNvPr id="5" name="TextBox 4">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3</a:t>
            </a:r>
          </a:p>
        </p:txBody>
      </p:sp>
    </p:spTree>
    <p:extLst>
      <p:ext uri="{BB962C8B-B14F-4D97-AF65-F5344CB8AC3E}">
        <p14:creationId xmlns:p14="http://schemas.microsoft.com/office/powerpoint/2010/main" val="2447823136"/>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7"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 presetClass="entr" presetSubtype="12"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7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250"/>
                            </p:stCondLst>
                            <p:childTnLst>
                              <p:par>
                                <p:cTn id="22" presetID="2" presetClass="entr" presetSubtype="12"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7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2" presetClass="entr" presetSubtype="6" fill="hold" nodeType="after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75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30" dur="75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3750"/>
                            </p:stCondLst>
                            <p:childTnLst>
                              <p:par>
                                <p:cTn id="32" presetID="2" presetClass="entr" presetSubtype="6" fill="hold" nodeType="after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75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35" dur="75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36" fill="hold">
                            <p:stCondLst>
                              <p:cond delay="4500"/>
                            </p:stCondLst>
                            <p:childTnLst>
                              <p:par>
                                <p:cTn id="37" presetID="2" presetClass="entr" presetSubtype="6" fill="hold" nodeType="after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 calcmode="lin" valueType="num">
                                      <p:cBhvr additive="base">
                                        <p:cTn id="39" dur="75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40" dur="75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41" fill="hold">
                            <p:stCondLst>
                              <p:cond delay="5250"/>
                            </p:stCondLst>
                            <p:childTnLst>
                              <p:par>
                                <p:cTn id="42" presetID="2" presetClass="entr" presetSubtype="6" fill="hold" nodeType="after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 calcmode="lin" valueType="num">
                                      <p:cBhvr additive="base">
                                        <p:cTn id="44" dur="75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45" dur="75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46" fill="hold">
                            <p:stCondLst>
                              <p:cond delay="6000"/>
                            </p:stCondLst>
                            <p:childTnLst>
                              <p:par>
                                <p:cTn id="47" presetID="2" presetClass="entr" presetSubtype="6" fill="hold" nodeType="after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75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50" dur="75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par>
                          <p:cTn id="51" fill="hold">
                            <p:stCondLst>
                              <p:cond delay="6750"/>
                            </p:stCondLst>
                            <p:childTnLst>
                              <p:par>
                                <p:cTn id="52" presetID="2" presetClass="entr" presetSubtype="6" fill="hold" nodeType="afterEffect">
                                  <p:stCondLst>
                                    <p:cond delay="0"/>
                                  </p:stCondLst>
                                  <p:childTnLst>
                                    <p:set>
                                      <p:cBhvr>
                                        <p:cTn id="53" dur="1" fill="hold">
                                          <p:stCondLst>
                                            <p:cond delay="0"/>
                                          </p:stCondLst>
                                        </p:cTn>
                                        <p:tgtEl>
                                          <p:spTgt spid="4">
                                            <p:txEl>
                                              <p:pRg st="6" end="6"/>
                                            </p:txEl>
                                          </p:spTgt>
                                        </p:tgtEl>
                                        <p:attrNameLst>
                                          <p:attrName>style.visibility</p:attrName>
                                        </p:attrNameLst>
                                      </p:cBhvr>
                                      <p:to>
                                        <p:strVal val="visible"/>
                                      </p:to>
                                    </p:set>
                                    <p:anim calcmode="lin" valueType="num">
                                      <p:cBhvr additive="base">
                                        <p:cTn id="54" dur="75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55" dur="75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par>
                          <p:cTn id="56" fill="hold">
                            <p:stCondLst>
                              <p:cond delay="7500"/>
                            </p:stCondLst>
                            <p:childTnLst>
                              <p:par>
                                <p:cTn id="57" presetID="53" presetClass="entr" presetSubtype="16" fill="hold" nodeType="afterEffect">
                                  <p:stCondLst>
                                    <p:cond delay="0"/>
                                  </p:stCondLst>
                                  <p:childTnLst>
                                    <p:set>
                                      <p:cBhvr>
                                        <p:cTn id="58" dur="1" fill="hold">
                                          <p:stCondLst>
                                            <p:cond delay="0"/>
                                          </p:stCondLst>
                                        </p:cTn>
                                        <p:tgtEl>
                                          <p:spTgt spid="5">
                                            <p:txEl>
                                              <p:pRg st="0" end="0"/>
                                            </p:txEl>
                                          </p:spTgt>
                                        </p:tgtEl>
                                        <p:attrNameLst>
                                          <p:attrName>style.visibility</p:attrName>
                                        </p:attrNameLst>
                                      </p:cBhvr>
                                      <p:to>
                                        <p:strVal val="visible"/>
                                      </p:to>
                                    </p:set>
                                    <p:anim calcmode="lin" valueType="num">
                                      <p:cBhvr>
                                        <p:cTn id="5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6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6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ZERO RATED SUPPLY</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fontScale="85000" lnSpcReduction="20000"/>
          </a:bodyPr>
          <a:lstStyle/>
          <a:p>
            <a:pPr marL="0" indent="0" algn="ctr">
              <a:buNone/>
            </a:pPr>
            <a:r>
              <a:rPr lang="en-IN" sz="2600" b="1" u="sng" dirty="0">
                <a:solidFill>
                  <a:srgbClr val="C00000"/>
                </a:solidFill>
                <a:latin typeface="Palatino Linotype" panose="02040502050505030304" pitchFamily="18" charset="0"/>
              </a:rPr>
              <a:t>Export of goods or services;  and Supplies to SEZ units or SEZ developers</a:t>
            </a:r>
          </a:p>
          <a:p>
            <a:pPr marL="0" indent="0" algn="ctr">
              <a:buNone/>
            </a:pPr>
            <a:endParaRPr lang="en-IN" sz="2600" dirty="0">
              <a:solidFill>
                <a:schemeClr val="bg1">
                  <a:lumMod val="50000"/>
                </a:schemeClr>
              </a:solidFill>
            </a:endParaRPr>
          </a:p>
          <a:p>
            <a:pPr lvl="1">
              <a:buFont typeface="Wingdings" panose="05000000000000000000" pitchFamily="2" charset="2"/>
              <a:buChar char="Ø"/>
            </a:pPr>
            <a:r>
              <a:rPr lang="en-US" sz="2600" b="1" dirty="0">
                <a:solidFill>
                  <a:schemeClr val="bg1">
                    <a:lumMod val="50000"/>
                  </a:schemeClr>
                </a:solidFill>
                <a:latin typeface="Palatino Linotype" panose="02040502050505030304" pitchFamily="18" charset="0"/>
              </a:rPr>
              <a:t>   Export is an </a:t>
            </a:r>
            <a:r>
              <a:rPr lang="en-US" sz="2600" b="1">
                <a:solidFill>
                  <a:srgbClr val="C00000"/>
                </a:solidFill>
                <a:latin typeface="Palatino Linotype" panose="02040502050505030304" pitchFamily="18" charset="0"/>
              </a:rPr>
              <a:t>“inter-state </a:t>
            </a:r>
            <a:r>
              <a:rPr lang="en-US" sz="2600" b="1" dirty="0">
                <a:solidFill>
                  <a:srgbClr val="C00000"/>
                </a:solidFill>
                <a:latin typeface="Palatino Linotype" panose="02040502050505030304" pitchFamily="18" charset="0"/>
              </a:rPr>
              <a:t>supply”</a:t>
            </a:r>
          </a:p>
          <a:p>
            <a:pPr marL="274320" lvl="1" indent="0">
              <a:buNone/>
            </a:pPr>
            <a:endParaRPr lang="en-IN" sz="2600" b="1" dirty="0">
              <a:solidFill>
                <a:schemeClr val="bg1">
                  <a:lumMod val="50000"/>
                </a:schemeClr>
              </a:solidFill>
              <a:latin typeface="Palatino Linotype" panose="02040502050505030304" pitchFamily="18" charset="0"/>
            </a:endParaRPr>
          </a:p>
          <a:p>
            <a:pPr lvl="1">
              <a:buFont typeface="Wingdings" panose="05000000000000000000" pitchFamily="2" charset="2"/>
              <a:buChar char="Ø"/>
            </a:pPr>
            <a:r>
              <a:rPr lang="en-IN" sz="2600" b="1" dirty="0">
                <a:solidFill>
                  <a:schemeClr val="bg1">
                    <a:lumMod val="50000"/>
                  </a:schemeClr>
                </a:solidFill>
                <a:latin typeface="Palatino Linotype" panose="02040502050505030304" pitchFamily="18" charset="0"/>
              </a:rPr>
              <a:t>   ITC is eligible for zero rated supplies. </a:t>
            </a:r>
          </a:p>
          <a:p>
            <a:pPr marL="274320" lvl="1" indent="0">
              <a:buNone/>
            </a:pPr>
            <a:endParaRPr lang="en-IN" sz="2600" b="1" dirty="0">
              <a:solidFill>
                <a:schemeClr val="bg1">
                  <a:lumMod val="50000"/>
                </a:schemeClr>
              </a:solidFill>
              <a:latin typeface="Palatino Linotype" panose="02040502050505030304" pitchFamily="18" charset="0"/>
            </a:endParaRPr>
          </a:p>
          <a:p>
            <a:pPr lvl="1">
              <a:buFont typeface="Wingdings" panose="05000000000000000000" pitchFamily="2" charset="2"/>
              <a:buChar char="Ø"/>
            </a:pPr>
            <a:r>
              <a:rPr lang="en-IN" sz="2600" b="1" dirty="0">
                <a:solidFill>
                  <a:schemeClr val="bg1">
                    <a:lumMod val="50000"/>
                  </a:schemeClr>
                </a:solidFill>
                <a:latin typeface="Palatino Linotype" panose="02040502050505030304" pitchFamily="18" charset="0"/>
              </a:rPr>
              <a:t>    Export without payment of IGST and claim of refund of unutilised ITC    </a:t>
            </a:r>
          </a:p>
          <a:p>
            <a:pPr marL="274320" lvl="1" indent="0">
              <a:buNone/>
            </a:pPr>
            <a:endParaRPr lang="en-IN" sz="2600" b="1" dirty="0">
              <a:solidFill>
                <a:schemeClr val="bg1">
                  <a:lumMod val="50000"/>
                </a:schemeClr>
              </a:solidFill>
              <a:latin typeface="Palatino Linotype" panose="02040502050505030304" pitchFamily="18" charset="0"/>
            </a:endParaRPr>
          </a:p>
          <a:p>
            <a:pPr marL="274320" lvl="1" indent="0" algn="ctr">
              <a:buNone/>
            </a:pPr>
            <a:r>
              <a:rPr lang="en-IN" sz="2600" b="1" dirty="0">
                <a:solidFill>
                  <a:schemeClr val="bg1">
                    <a:lumMod val="50000"/>
                  </a:schemeClr>
                </a:solidFill>
                <a:latin typeface="Palatino Linotype" panose="02040502050505030304" pitchFamily="18" charset="0"/>
              </a:rPr>
              <a:t>  </a:t>
            </a:r>
            <a:r>
              <a:rPr lang="en-IN" sz="2600" b="1" u="sng" dirty="0">
                <a:solidFill>
                  <a:srgbClr val="C00000"/>
                </a:solidFill>
                <a:latin typeface="Palatino Linotype" panose="02040502050505030304" pitchFamily="18" charset="0"/>
              </a:rPr>
              <a:t>OR</a:t>
            </a:r>
          </a:p>
          <a:p>
            <a:pPr marL="274320" lvl="1" indent="0">
              <a:buNone/>
            </a:pPr>
            <a:endParaRPr lang="en-IN" sz="2600" b="1" u="sng" dirty="0">
              <a:solidFill>
                <a:srgbClr val="C00000"/>
              </a:solidFill>
              <a:latin typeface="Palatino Linotype" panose="02040502050505030304" pitchFamily="18" charset="0"/>
            </a:endParaRPr>
          </a:p>
          <a:p>
            <a:pPr lvl="1">
              <a:buFont typeface="Wingdings" panose="05000000000000000000" pitchFamily="2" charset="2"/>
              <a:buChar char="Ø"/>
            </a:pPr>
            <a:r>
              <a:rPr lang="en-IN" sz="2600" b="1" dirty="0">
                <a:solidFill>
                  <a:schemeClr val="bg1">
                    <a:lumMod val="50000"/>
                  </a:schemeClr>
                </a:solidFill>
                <a:latin typeface="Palatino Linotype" panose="02040502050505030304" pitchFamily="18" charset="0"/>
              </a:rPr>
              <a:t>    Export on payment of IGST and claim of refund of IGST paid. </a:t>
            </a:r>
          </a:p>
          <a:p>
            <a:pPr lvl="1">
              <a:buFont typeface="Wingdings" panose="05000000000000000000" pitchFamily="2" charset="2"/>
              <a:buChar char="Ø"/>
            </a:pPr>
            <a:endParaRPr lang="en-IN" sz="2600" b="1" dirty="0">
              <a:solidFill>
                <a:schemeClr val="bg1">
                  <a:lumMod val="50000"/>
                </a:schemeClr>
              </a:solidFill>
              <a:latin typeface="Palatino Linotype" panose="020405020505050303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4</a:t>
            </a:r>
          </a:p>
        </p:txBody>
      </p:sp>
    </p:spTree>
    <p:extLst>
      <p:ext uri="{BB962C8B-B14F-4D97-AF65-F5344CB8AC3E}">
        <p14:creationId xmlns:p14="http://schemas.microsoft.com/office/powerpoint/2010/main" val="279808216"/>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75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50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2" dur="75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50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750" fill="hold"/>
                                        <p:tgtEl>
                                          <p:spTgt spid="3">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50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0" dur="750" fill="hold"/>
                                        <p:tgtEl>
                                          <p:spTgt spid="3">
                                            <p:txEl>
                                              <p:pRg st="8" end="8"/>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50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75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par>
                          <p:cTn id="35" fill="hold">
                            <p:stCondLst>
                              <p:cond delay="1750"/>
                            </p:stCondLst>
                            <p:childTnLst>
                              <p:par>
                                <p:cTn id="36" presetID="53" presetClass="entr" presetSubtype="16" fill="hold" grpId="0"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DEEMED EXPORTS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ctr">
              <a:buNone/>
            </a:pPr>
            <a:r>
              <a:rPr lang="en-US" sz="2600" b="1" u="sng" dirty="0">
                <a:solidFill>
                  <a:srgbClr val="C00000"/>
                </a:solidFill>
                <a:latin typeface="Palatino Linotype" panose="02040502050505030304" pitchFamily="18" charset="0"/>
              </a:rPr>
              <a:t>Notification 48/2017 (CT)</a:t>
            </a:r>
          </a:p>
          <a:p>
            <a:pPr marL="0" indent="0" algn="ctr">
              <a:buNone/>
            </a:pPr>
            <a:endParaRPr lang="en-IN" sz="2600" b="1" u="sng" dirty="0">
              <a:solidFill>
                <a:srgbClr val="C00000"/>
              </a:solidFill>
              <a:latin typeface="Palatino Linotype" panose="02040502050505030304" pitchFamily="18" charset="0"/>
            </a:endParaRPr>
          </a:p>
          <a:p>
            <a:pPr algn="just">
              <a:buFont typeface="Wingdings" panose="05000000000000000000" pitchFamily="2" charset="2"/>
              <a:buChar char="Ø"/>
            </a:pPr>
            <a:r>
              <a:rPr lang="en-IN" dirty="0">
                <a:solidFill>
                  <a:schemeClr val="bg1"/>
                </a:solidFill>
              </a:rPr>
              <a:t>   </a:t>
            </a:r>
            <a:r>
              <a:rPr lang="en-IN" b="1" dirty="0">
                <a:solidFill>
                  <a:schemeClr val="bg1">
                    <a:lumMod val="50000"/>
                  </a:schemeClr>
                </a:solidFill>
                <a:latin typeface="Palatino Linotype" panose="02040502050505030304" pitchFamily="18" charset="0"/>
              </a:rPr>
              <a:t>Supplies against Advance Authorisation.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Supplies against EPCG licence.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Supplies to EOU.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Supply of gold by Bank / PSU against Advance authorisation.</a:t>
            </a:r>
          </a:p>
          <a:p>
            <a:pPr marL="0" indent="0" algn="ctr">
              <a:buNone/>
            </a:pPr>
            <a:endParaRPr lang="en-IN" b="1" dirty="0">
              <a:solidFill>
                <a:schemeClr val="bg1">
                  <a:lumMod val="50000"/>
                </a:schemeClr>
              </a:solidFill>
              <a:latin typeface="Palatino Linotype" panose="02040502050505030304" pitchFamily="18" charset="0"/>
            </a:endParaRPr>
          </a:p>
          <a:p>
            <a:pPr marL="0" indent="0" algn="ctr">
              <a:buNone/>
            </a:pPr>
            <a:r>
              <a:rPr lang="en-IN" b="1" dirty="0">
                <a:solidFill>
                  <a:srgbClr val="C00000"/>
                </a:solidFill>
                <a:latin typeface="Palatino Linotype" panose="02040502050505030304" pitchFamily="18" charset="0"/>
              </a:rPr>
              <a:t>* GST to be charged on deemed exports</a:t>
            </a:r>
          </a:p>
          <a:p>
            <a:pPr marL="0" indent="0" algn="ctr">
              <a:buNone/>
            </a:pPr>
            <a:r>
              <a:rPr lang="en-IN" b="1" dirty="0">
                <a:solidFill>
                  <a:srgbClr val="C00000"/>
                </a:solidFill>
                <a:latin typeface="Palatino Linotype" panose="02040502050505030304" pitchFamily="18" charset="0"/>
              </a:rPr>
              <a:t>**  Refund can be claimed either by supplier or by recipient</a:t>
            </a:r>
            <a:endParaRPr lang="en-IN" sz="2600" b="1" dirty="0">
              <a:solidFill>
                <a:srgbClr val="C00000"/>
              </a:solidFill>
              <a:latin typeface="Palatino Linotype" panose="02040502050505030304" pitchFamily="18" charset="0"/>
            </a:endParaRPr>
          </a:p>
          <a:p>
            <a:pPr marL="0" indent="0" algn="ctr">
              <a:buNone/>
            </a:pPr>
            <a:endParaRPr lang="en-IN" b="1" dirty="0">
              <a:solidFill>
                <a:srgbClr val="C00000"/>
              </a:solidFill>
              <a:latin typeface="Palatino Linotype" panose="02040502050505030304" pitchFamily="18" charset="0"/>
            </a:endParaRP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5</a:t>
            </a:r>
          </a:p>
        </p:txBody>
      </p:sp>
    </p:spTree>
    <p:extLst>
      <p:ext uri="{BB962C8B-B14F-4D97-AF65-F5344CB8AC3E}">
        <p14:creationId xmlns:p14="http://schemas.microsoft.com/office/powerpoint/2010/main" val="1882798807"/>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250"/>
                            </p:stCondLst>
                            <p:childTnLst>
                              <p:par>
                                <p:cTn id="16" presetID="2" presetClass="entr" presetSubtype="8"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 presetClass="entr" presetSubtype="8"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2" presetClass="entr" presetSubtype="8" fill="hold" grpId="0"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4250"/>
                            </p:stCondLst>
                            <p:childTnLst>
                              <p:par>
                                <p:cTn id="36" presetID="2" presetClass="entr" presetSubtype="8" fill="hold" grpId="0" nodeType="after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40" fill="hold">
                            <p:stCondLst>
                              <p:cond delay="5000"/>
                            </p:stCondLst>
                            <p:childTnLst>
                              <p:par>
                                <p:cTn id="41" presetID="2" presetClass="entr" presetSubtype="8"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75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45" fill="hold">
                            <p:stCondLst>
                              <p:cond delay="5750"/>
                            </p:stCondLst>
                            <p:childTnLst>
                              <p:par>
                                <p:cTn id="46" presetID="53" presetClass="entr" presetSubtype="16" fill="hold" grpId="0" nodeType="after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500" fill="hold"/>
                                        <p:tgtEl>
                                          <p:spTgt spid="4"/>
                                        </p:tgtEl>
                                        <p:attrNameLst>
                                          <p:attrName>ppt_w</p:attrName>
                                        </p:attrNameLst>
                                      </p:cBhvr>
                                      <p:tavLst>
                                        <p:tav tm="0">
                                          <p:val>
                                            <p:fltVal val="0"/>
                                          </p:val>
                                        </p:tav>
                                        <p:tav tm="100000">
                                          <p:val>
                                            <p:strVal val="#ppt_w"/>
                                          </p:val>
                                        </p:tav>
                                      </p:tavLst>
                                    </p:anim>
                                    <p:anim calcmode="lin" valueType="num">
                                      <p:cBhvr>
                                        <p:cTn id="49" dur="500" fill="hold"/>
                                        <p:tgtEl>
                                          <p:spTgt spid="4"/>
                                        </p:tgtEl>
                                        <p:attrNameLst>
                                          <p:attrName>ppt_h</p:attrName>
                                        </p:attrNameLst>
                                      </p:cBhvr>
                                      <p:tavLst>
                                        <p:tav tm="0">
                                          <p:val>
                                            <p:fltVal val="0"/>
                                          </p:val>
                                        </p:tav>
                                        <p:tav tm="100000">
                                          <p:val>
                                            <p:strVal val="#ppt_h"/>
                                          </p:val>
                                        </p:tav>
                                      </p:tavLst>
                                    </p:anim>
                                    <p:animEffect transition="in" filter="fade">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MERCHANT EXPORTS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ctr">
              <a:buNone/>
            </a:pPr>
            <a:r>
              <a:rPr lang="en-US" sz="2600" b="1" u="sng" dirty="0">
                <a:solidFill>
                  <a:srgbClr val="C00000"/>
                </a:solidFill>
                <a:latin typeface="Palatino Linotype" panose="02040502050505030304" pitchFamily="18" charset="0"/>
              </a:rPr>
              <a:t>Notification 40/2017-CT (R) / 41/2017 IT (R)</a:t>
            </a:r>
          </a:p>
          <a:p>
            <a:pPr marL="0" indent="0" algn="ctr">
              <a:buNone/>
            </a:pPr>
            <a:endParaRPr lang="en-IN" sz="2600" b="1" u="sng" dirty="0">
              <a:solidFill>
                <a:srgbClr val="C00000"/>
              </a:solidFill>
              <a:latin typeface="Palatino Linotype" panose="02040502050505030304" pitchFamily="18" charset="0"/>
            </a:endParaRP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0.1 % GST to be paid by supplier.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Direct export within 90 days.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Recipient ME can claim ITC and refund of 0.1 %.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ME not entitled to pay IGST on export and claim refund.</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Supplier can claim inverted rate structure refund.</a:t>
            </a: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6</a:t>
            </a:r>
          </a:p>
        </p:txBody>
      </p:sp>
    </p:spTree>
    <p:extLst>
      <p:ext uri="{BB962C8B-B14F-4D97-AF65-F5344CB8AC3E}">
        <p14:creationId xmlns:p14="http://schemas.microsoft.com/office/powerpoint/2010/main" val="3469103191"/>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750"/>
                            </p:stCondLst>
                            <p:childTnLst>
                              <p:par>
                                <p:cTn id="16" presetID="2" presetClass="entr" presetSubtype="8" fill="hold" grpId="0" nodeType="afterEffect">
                                  <p:stCondLst>
                                    <p:cond delay="5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2" presetClass="entr" presetSubtype="8" fill="hold" grpId="0" nodeType="afterEffect">
                                  <p:stCondLst>
                                    <p:cond delay="50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4250"/>
                            </p:stCondLst>
                            <p:childTnLst>
                              <p:par>
                                <p:cTn id="26" presetID="2" presetClass="entr" presetSubtype="8" fill="hold" grpId="0" nodeType="afterEffect">
                                  <p:stCondLst>
                                    <p:cond delay="5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5500"/>
                            </p:stCondLst>
                            <p:childTnLst>
                              <p:par>
                                <p:cTn id="31" presetID="2" presetClass="entr" presetSubtype="8" fill="hold" grpId="0" nodeType="afterEffect">
                                  <p:stCondLst>
                                    <p:cond delay="50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6750"/>
                            </p:stCondLst>
                            <p:childTnLst>
                              <p:par>
                                <p:cTn id="36" presetID="2" presetClass="entr" presetSubtype="8" fill="hold" grpId="0" nodeType="afterEffect">
                                  <p:stCondLst>
                                    <p:cond delay="50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40" fill="hold">
                            <p:stCondLst>
                              <p:cond delay="8000"/>
                            </p:stCondLst>
                            <p:childTnLst>
                              <p:par>
                                <p:cTn id="41" presetID="53" presetClass="entr" presetSubtype="16"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animEffect transition="in" filter="fade">
                                      <p:cBhvr>
                                        <p:cTn id="4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REFUNDS</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a:bodyPr>
          <a:lstStyle/>
          <a:p>
            <a:pPr marL="0" indent="0" algn="ctr">
              <a:buNone/>
            </a:pPr>
            <a:r>
              <a:rPr lang="en-US" sz="2600" b="1" u="sng" dirty="0">
                <a:solidFill>
                  <a:srgbClr val="C00000"/>
                </a:solidFill>
                <a:latin typeface="Palatino Linotype" panose="02040502050505030304" pitchFamily="18" charset="0"/>
              </a:rPr>
              <a:t>Section 54 of the CGST Act</a:t>
            </a:r>
          </a:p>
          <a:p>
            <a:pPr marL="0" indent="0" algn="ctr">
              <a:buNone/>
            </a:pPr>
            <a:endParaRPr lang="en-IN" sz="2600" b="1" u="sng" dirty="0">
              <a:solidFill>
                <a:srgbClr val="C00000"/>
              </a:solidFill>
              <a:latin typeface="Palatino Linotype" panose="02040502050505030304" pitchFamily="18" charset="0"/>
            </a:endParaRPr>
          </a:p>
          <a:p>
            <a:pPr algn="just">
              <a:buFont typeface="Wingdings" panose="05000000000000000000" pitchFamily="2" charset="2"/>
              <a:buChar char="Ø"/>
            </a:pPr>
            <a:r>
              <a:rPr lang="en-IN" dirty="0">
                <a:solidFill>
                  <a:schemeClr val="bg1"/>
                </a:solidFill>
              </a:rPr>
              <a:t>   </a:t>
            </a:r>
            <a:r>
              <a:rPr lang="en-IN" b="1" dirty="0">
                <a:solidFill>
                  <a:schemeClr val="bg1">
                    <a:lumMod val="50000"/>
                  </a:schemeClr>
                </a:solidFill>
                <a:latin typeface="Palatino Linotype" panose="02040502050505030304" pitchFamily="18" charset="0"/>
              </a:rPr>
              <a:t>General refunds of wrongly paid tax, excess paid tax, consequential refunds, etc.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Refund of unutilised ITC on account of zero rated supplies. </a:t>
            </a:r>
          </a:p>
          <a:p>
            <a:pPr algn="just">
              <a:buFont typeface="Wingdings" panose="05000000000000000000" pitchFamily="2" charset="2"/>
              <a:buChar char="Ø"/>
            </a:pPr>
            <a:r>
              <a:rPr lang="en-IN" b="1" dirty="0">
                <a:solidFill>
                  <a:schemeClr val="bg1">
                    <a:lumMod val="50000"/>
                  </a:schemeClr>
                </a:solidFill>
                <a:latin typeface="Palatino Linotype" panose="02040502050505030304" pitchFamily="18" charset="0"/>
              </a:rPr>
              <a:t>   Refund on account of inverted rate structure. </a:t>
            </a:r>
          </a:p>
          <a:p>
            <a:pPr marL="0" indent="0" algn="ctr">
              <a:buNone/>
            </a:pPr>
            <a:endParaRPr lang="en-IN" dirty="0">
              <a:solidFill>
                <a:srgbClr val="FFFF00"/>
              </a:solidFill>
            </a:endParaRPr>
          </a:p>
          <a:p>
            <a:pPr algn="just">
              <a:buFont typeface="Wingdings" panose="05000000000000000000" pitchFamily="2" charset="2"/>
              <a:buChar char="Ø"/>
            </a:pPr>
            <a:endParaRPr lang="en-IN" b="1" dirty="0">
              <a:solidFill>
                <a:schemeClr val="bg1">
                  <a:lumMod val="50000"/>
                </a:schemeClr>
              </a:solidFill>
              <a:latin typeface="Palatino Linotype" panose="02040502050505030304" pitchFamily="18" charset="0"/>
            </a:endParaRPr>
          </a:p>
          <a:p>
            <a:pPr marL="0" indent="0" algn="ctr">
              <a:buNone/>
            </a:pPr>
            <a:r>
              <a:rPr lang="en-IN" b="1" dirty="0">
                <a:solidFill>
                  <a:srgbClr val="C00000"/>
                </a:solidFill>
                <a:latin typeface="Palatino Linotype" panose="02040502050505030304" pitchFamily="18" charset="0"/>
              </a:rPr>
              <a:t>* Unjust enrichment not applicable for export related refunds. </a:t>
            </a:r>
          </a:p>
          <a:p>
            <a:pPr marL="0" indent="0" algn="ctr">
              <a:buNone/>
            </a:pPr>
            <a:r>
              <a:rPr lang="en-IN" b="1" dirty="0">
                <a:solidFill>
                  <a:srgbClr val="C00000"/>
                </a:solidFill>
                <a:latin typeface="Palatino Linotype" panose="02040502050505030304" pitchFamily="18" charset="0"/>
              </a:rPr>
              <a:t>**  To be claimed within 2 years from the “relevant date”. </a:t>
            </a: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7</a:t>
            </a:r>
          </a:p>
        </p:txBody>
      </p:sp>
    </p:spTree>
    <p:extLst>
      <p:ext uri="{BB962C8B-B14F-4D97-AF65-F5344CB8AC3E}">
        <p14:creationId xmlns:p14="http://schemas.microsoft.com/office/powerpoint/2010/main" val="1237597868"/>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250"/>
                            </p:stCondLst>
                            <p:childTnLst>
                              <p:par>
                                <p:cTn id="16" presetID="2" presetClass="entr" presetSubtype="8"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 presetClass="entr" presetSubtype="8"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2" presetClass="entr" presetSubtype="8"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35" fill="hold">
                            <p:stCondLst>
                              <p:cond delay="4250"/>
                            </p:stCondLst>
                            <p:childTnLst>
                              <p:par>
                                <p:cTn id="36" presetID="2" presetClass="entr" presetSubtype="8" fill="hold" grpId="0" nodeType="after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40" fill="hold">
                            <p:stCondLst>
                              <p:cond delay="5000"/>
                            </p:stCondLst>
                            <p:childTnLst>
                              <p:par>
                                <p:cTn id="41" presetID="53" presetClass="entr" presetSubtype="16"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animEffect transition="in" filter="fade">
                                      <p:cBhvr>
                                        <p:cTn id="4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RELEVANT DATE</a:t>
            </a:r>
            <a:endParaRPr lang="en-GB" b="1" dirty="0">
              <a:solidFill>
                <a:srgbClr val="C00000"/>
              </a:solidFill>
              <a:latin typeface="Palatino Linotype" panose="02040502050505030304" pitchFamily="18" charset="0"/>
            </a:endParaRPr>
          </a:p>
        </p:txBody>
      </p:sp>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fontScale="70000" lnSpcReduction="20000"/>
          </a:bodyPr>
          <a:lstStyle/>
          <a:p>
            <a:pPr algn="just">
              <a:buFont typeface="Wingdings" panose="05000000000000000000" pitchFamily="2" charset="2"/>
              <a:buChar char="Ø"/>
            </a:pPr>
            <a:r>
              <a:rPr lang="en-IN" sz="2600" b="1" dirty="0">
                <a:solidFill>
                  <a:srgbClr val="C00000"/>
                </a:solidFill>
                <a:latin typeface="Palatino Linotype" panose="02040502050505030304" pitchFamily="18" charset="0"/>
              </a:rPr>
              <a:t>   </a:t>
            </a:r>
            <a:r>
              <a:rPr lang="en-IN" dirty="0">
                <a:solidFill>
                  <a:schemeClr val="bg1"/>
                </a:solidFill>
              </a:rPr>
              <a:t> </a:t>
            </a:r>
            <a:r>
              <a:rPr lang="en-IN" sz="2200" b="1" dirty="0">
                <a:solidFill>
                  <a:schemeClr val="bg1">
                    <a:lumMod val="50000"/>
                  </a:schemeClr>
                </a:solidFill>
                <a:latin typeface="Palatino Linotype" panose="02040502050505030304" pitchFamily="18" charset="0"/>
              </a:rPr>
              <a:t>Export of goods</a:t>
            </a:r>
          </a:p>
          <a:p>
            <a:pPr marL="0" indent="0" algn="just">
              <a:buNone/>
            </a:pPr>
            <a:r>
              <a:rPr lang="en-IN" sz="2200" b="1" dirty="0">
                <a:solidFill>
                  <a:schemeClr val="bg1">
                    <a:lumMod val="50000"/>
                  </a:schemeClr>
                </a:solidFill>
                <a:latin typeface="Palatino Linotype" panose="02040502050505030304" pitchFamily="18" charset="0"/>
              </a:rPr>
              <a:t>	- the date when the aircraft / vessel leaves.</a:t>
            </a:r>
          </a:p>
          <a:p>
            <a:pPr marL="0" indent="0" algn="just">
              <a:buNone/>
            </a:pPr>
            <a:r>
              <a:rPr lang="en-IN" sz="2200" b="1" dirty="0">
                <a:solidFill>
                  <a:schemeClr val="bg1">
                    <a:lumMod val="50000"/>
                  </a:schemeClr>
                </a:solidFill>
                <a:latin typeface="Palatino Linotype" panose="02040502050505030304" pitchFamily="18" charset="0"/>
              </a:rPr>
              <a:t>	- the date of crossing land boarder.</a:t>
            </a:r>
          </a:p>
          <a:p>
            <a:pPr marL="0" indent="0" algn="just">
              <a:buNone/>
            </a:pPr>
            <a:r>
              <a:rPr lang="en-IN" sz="2200" b="1" dirty="0">
                <a:solidFill>
                  <a:schemeClr val="bg1">
                    <a:lumMod val="50000"/>
                  </a:schemeClr>
                </a:solidFill>
                <a:latin typeface="Palatino Linotype" panose="02040502050505030304" pitchFamily="18" charset="0"/>
              </a:rPr>
              <a:t>	- the date of despatch of goods by the Post Office. </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Deemed exports – Date of filing return. </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Export of Services</a:t>
            </a:r>
          </a:p>
          <a:p>
            <a:pPr marL="0" indent="0" algn="just">
              <a:buNone/>
            </a:pPr>
            <a:r>
              <a:rPr lang="en-IN" sz="2200" b="1" dirty="0">
                <a:solidFill>
                  <a:schemeClr val="bg1">
                    <a:lumMod val="50000"/>
                  </a:schemeClr>
                </a:solidFill>
                <a:latin typeface="Palatino Linotype" panose="02040502050505030304" pitchFamily="18" charset="0"/>
              </a:rPr>
              <a:t>	- Date of receipt of forex.</a:t>
            </a:r>
          </a:p>
          <a:p>
            <a:pPr marL="0" indent="0" algn="just">
              <a:buNone/>
            </a:pPr>
            <a:r>
              <a:rPr lang="en-IN" sz="2200" b="1" dirty="0">
                <a:solidFill>
                  <a:schemeClr val="bg1">
                    <a:lumMod val="50000"/>
                  </a:schemeClr>
                </a:solidFill>
                <a:latin typeface="Palatino Linotype" panose="02040502050505030304" pitchFamily="18" charset="0"/>
              </a:rPr>
              <a:t>	- Date of invoice, if advance is received. </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Consequential refunds – Date of communication of the order. </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Inverted rate refund – Due date for filing annual return. </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Refund due to provisional assessment – Date of adjustment of tax after finalisation.</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Refund claim be those who borne the incidence – Date of receipt of goods or services.</a:t>
            </a:r>
          </a:p>
          <a:p>
            <a:pPr algn="just">
              <a:buFont typeface="Wingdings" panose="05000000000000000000" pitchFamily="2" charset="2"/>
              <a:buChar char="Ø"/>
            </a:pPr>
            <a:r>
              <a:rPr lang="en-IN" sz="2200" b="1" dirty="0">
                <a:solidFill>
                  <a:schemeClr val="bg1">
                    <a:lumMod val="50000"/>
                  </a:schemeClr>
                </a:solidFill>
                <a:latin typeface="Palatino Linotype" panose="02040502050505030304" pitchFamily="18" charset="0"/>
              </a:rPr>
              <a:t>    Any other case – Date of payment of Tax. </a:t>
            </a:r>
          </a:p>
        </p:txBody>
      </p:sp>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8</a:t>
            </a:r>
          </a:p>
        </p:txBody>
      </p:sp>
    </p:spTree>
    <p:extLst>
      <p:ext uri="{BB962C8B-B14F-4D97-AF65-F5344CB8AC3E}">
        <p14:creationId xmlns:p14="http://schemas.microsoft.com/office/powerpoint/2010/main" val="746199529"/>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250"/>
                            </p:stCondLst>
                            <p:childTnLst>
                              <p:par>
                                <p:cTn id="16" presetID="2" presetClass="entr" presetSubtype="8"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 presetClass="entr" presetSubtype="8"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2" presetClass="entr" presetSubtype="8"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5" fill="hold">
                            <p:stCondLst>
                              <p:cond delay="4250"/>
                            </p:stCondLst>
                            <p:childTnLst>
                              <p:par>
                                <p:cTn id="36" presetID="2" presetClass="entr" presetSubtype="8" fill="hold" grpId="0"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40" fill="hold">
                            <p:stCondLst>
                              <p:cond delay="5000"/>
                            </p:stCondLst>
                            <p:childTnLst>
                              <p:par>
                                <p:cTn id="41" presetID="2" presetClass="entr" presetSubtype="8"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9" dur="75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50" fill="hold">
                            <p:stCondLst>
                              <p:cond delay="6500"/>
                            </p:stCondLst>
                            <p:childTnLst>
                              <p:par>
                                <p:cTn id="51" presetID="2" presetClass="entr" presetSubtype="8" fill="hold" grpId="0" nodeType="after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75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4" dur="75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par>
                          <p:cTn id="55" fill="hold">
                            <p:stCondLst>
                              <p:cond delay="7250"/>
                            </p:stCondLst>
                            <p:childTnLst>
                              <p:par>
                                <p:cTn id="56" presetID="2" presetClass="entr" presetSubtype="8" fill="hold" grpId="0" nodeType="after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 calcmode="lin" valueType="num">
                                      <p:cBhvr additive="base">
                                        <p:cTn id="58" dur="75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9" dur="75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par>
                          <p:cTn id="60" fill="hold">
                            <p:stCondLst>
                              <p:cond delay="8000"/>
                            </p:stCondLst>
                            <p:childTnLst>
                              <p:par>
                                <p:cTn id="61" presetID="2" presetClass="entr" presetSubtype="8" fill="hold" grpId="0" nodeType="after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75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4" dur="75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par>
                          <p:cTn id="65" fill="hold">
                            <p:stCondLst>
                              <p:cond delay="8750"/>
                            </p:stCondLst>
                            <p:childTnLst>
                              <p:par>
                                <p:cTn id="66" presetID="2" presetClass="entr" presetSubtype="8" fill="hold" grpId="0" nodeType="after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 calcmode="lin" valueType="num">
                                      <p:cBhvr additive="base">
                                        <p:cTn id="68" dur="75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69" dur="75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par>
                          <p:cTn id="70" fill="hold">
                            <p:stCondLst>
                              <p:cond delay="9500"/>
                            </p:stCondLst>
                            <p:childTnLst>
                              <p:par>
                                <p:cTn id="71" presetID="2" presetClass="entr" presetSubtype="8" fill="hold" grpId="0" nodeType="after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75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74" dur="75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par>
                          <p:cTn id="75" fill="hold">
                            <p:stCondLst>
                              <p:cond delay="10250"/>
                            </p:stCondLst>
                            <p:childTnLst>
                              <p:par>
                                <p:cTn id="76" presetID="53" presetClass="entr" presetSubtype="16"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 calcmode="lin" valueType="num">
                                      <p:cBhvr>
                                        <p:cTn id="78" dur="500" fill="hold"/>
                                        <p:tgtEl>
                                          <p:spTgt spid="4"/>
                                        </p:tgtEl>
                                        <p:attrNameLst>
                                          <p:attrName>ppt_w</p:attrName>
                                        </p:attrNameLst>
                                      </p:cBhvr>
                                      <p:tavLst>
                                        <p:tav tm="0">
                                          <p:val>
                                            <p:fltVal val="0"/>
                                          </p:val>
                                        </p:tav>
                                        <p:tav tm="100000">
                                          <p:val>
                                            <p:strVal val="#ppt_w"/>
                                          </p:val>
                                        </p:tav>
                                      </p:tavLst>
                                    </p:anim>
                                    <p:anim calcmode="lin" valueType="num">
                                      <p:cBhvr>
                                        <p:cTn id="79" dur="500" fill="hold"/>
                                        <p:tgtEl>
                                          <p:spTgt spid="4"/>
                                        </p:tgtEl>
                                        <p:attrNameLst>
                                          <p:attrName>ppt_h</p:attrName>
                                        </p:attrNameLst>
                                      </p:cBhvr>
                                      <p:tavLst>
                                        <p:tav tm="0">
                                          <p:val>
                                            <p:fltVal val="0"/>
                                          </p:val>
                                        </p:tav>
                                        <p:tav tm="100000">
                                          <p:val>
                                            <p:strVal val="#ppt_h"/>
                                          </p:val>
                                        </p:tav>
                                      </p:tavLst>
                                    </p:anim>
                                    <p:animEffect transition="in" filter="fade">
                                      <p:cBhvr>
                                        <p:cTn id="8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A0117-DDD5-4A31-9BF5-364BB4C9FD04}"/>
              </a:ext>
            </a:extLst>
          </p:cNvPr>
          <p:cNvSpPr>
            <a:spLocks noGrp="1"/>
          </p:cNvSpPr>
          <p:nvPr>
            <p:ph type="title"/>
          </p:nvPr>
        </p:nvSpPr>
        <p:spPr/>
        <p:txBody>
          <a:bodyPr>
            <a:normAutofit/>
          </a:bodyPr>
          <a:lstStyle/>
          <a:p>
            <a:pPr algn="ctr"/>
            <a:r>
              <a:rPr lang="en-US" b="1" dirty="0">
                <a:solidFill>
                  <a:srgbClr val="C00000"/>
                </a:solidFill>
                <a:latin typeface="Palatino Linotype" panose="02040502050505030304" pitchFamily="18" charset="0"/>
              </a:rPr>
              <a:t>REFUND OF UNUTILISED ITC…</a:t>
            </a:r>
            <a:endParaRPr lang="en-GB" b="1" dirty="0">
              <a:solidFill>
                <a:srgbClr val="C00000"/>
              </a:solidFill>
              <a:latin typeface="Palatino Linotype" panose="02040502050505030304" pitchFamily="18" charset="0"/>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BAB469E-DCAD-46B6-A9E3-06A37F39550B}"/>
                  </a:ext>
                </a:extLst>
              </p:cNvPr>
              <p:cNvSpPr>
                <a:spLocks noGrp="1"/>
              </p:cNvSpPr>
              <p:nvPr>
                <p:ph idx="1"/>
              </p:nvPr>
            </p:nvSpPr>
            <p:spPr/>
            <p:txBody>
              <a:bodyPr>
                <a:normAutofit fontScale="92500" lnSpcReduction="10000"/>
              </a:bodyPr>
              <a:lstStyle/>
              <a:p>
                <a:pPr marL="0" indent="0" algn="ctr">
                  <a:buNone/>
                </a:pPr>
                <a:r>
                  <a:rPr lang="en-IN" sz="2600" b="1" dirty="0">
                    <a:solidFill>
                      <a:srgbClr val="C00000"/>
                    </a:solidFill>
                    <a:latin typeface="Palatino Linotype" panose="02040502050505030304" pitchFamily="18" charset="0"/>
                  </a:rPr>
                  <a:t> </a:t>
                </a:r>
                <a:r>
                  <a:rPr lang="en-US" sz="2400" b="1" u="sng" dirty="0">
                    <a:solidFill>
                      <a:srgbClr val="C00000"/>
                    </a:solidFill>
                    <a:latin typeface="Palatino Linotype" panose="02040502050505030304" pitchFamily="18" charset="0"/>
                  </a:rPr>
                  <a:t>Rule 89 of CGST Rules</a:t>
                </a:r>
              </a:p>
              <a:p>
                <a:pPr marL="0" indent="0" algn="ctr">
                  <a:buNone/>
                </a:pPr>
                <a:endParaRPr lang="en-IN" sz="2400" b="1" dirty="0">
                  <a:solidFill>
                    <a:schemeClr val="bg1">
                      <a:lumMod val="50000"/>
                    </a:schemeClr>
                  </a:solidFill>
                  <a:latin typeface="Palatino Linotype" panose="02040502050505030304" pitchFamily="18" charset="0"/>
                  <a:ea typeface="Cambria Math" panose="02040503050406030204" pitchFamily="18" charset="0"/>
                </a:endParaRPr>
              </a:p>
              <a:p>
                <a:pPr marL="0" indent="0" algn="ctr">
                  <a:buNone/>
                </a:pPr>
                <a:r>
                  <a:rPr lang="en-IN" sz="2400" b="1" dirty="0">
                    <a:solidFill>
                      <a:schemeClr val="bg1">
                        <a:lumMod val="50000"/>
                      </a:schemeClr>
                    </a:solidFill>
                    <a:latin typeface="Palatino Linotype" panose="02040502050505030304" pitchFamily="18" charset="0"/>
                    <a:ea typeface="Cambria Math" panose="02040503050406030204" pitchFamily="18" charset="0"/>
                  </a:rPr>
                  <a:t>Refund Amount </a:t>
                </a:r>
                <a14:m>
                  <m:oMath xmlns:m="http://schemas.openxmlformats.org/officeDocument/2006/math">
                    <m:r>
                      <a:rPr lang="en-IN" sz="2400" b="1" i="1">
                        <a:solidFill>
                          <a:schemeClr val="bg1">
                            <a:lumMod val="50000"/>
                          </a:schemeClr>
                        </a:solidFill>
                        <a:latin typeface="Cambria Math" panose="02040503050406030204" pitchFamily="18" charset="0"/>
                        <a:ea typeface="Cambria Math" panose="02040503050406030204" pitchFamily="18" charset="0"/>
                      </a:rPr>
                      <m:t>=</m:t>
                    </m:r>
                    <m:r>
                      <a:rPr lang="en-US" sz="2400" b="1">
                        <a:solidFill>
                          <a:schemeClr val="bg1">
                            <a:lumMod val="50000"/>
                          </a:schemeClr>
                        </a:solidFill>
                        <a:latin typeface="Cambria Math" panose="02040503050406030204" pitchFamily="18" charset="0"/>
                        <a:ea typeface="Cambria Math" panose="02040503050406030204" pitchFamily="18" charset="0"/>
                      </a:rPr>
                      <m:t>𝐍𝐞𝐭</m:t>
                    </m:r>
                    <m:r>
                      <a:rPr lang="en-US" sz="2400" b="1">
                        <a:solidFill>
                          <a:schemeClr val="bg1">
                            <a:lumMod val="50000"/>
                          </a:schemeClr>
                        </a:solidFill>
                        <a:latin typeface="Cambria Math" panose="02040503050406030204" pitchFamily="18" charset="0"/>
                        <a:ea typeface="Cambria Math" panose="02040503050406030204" pitchFamily="18" charset="0"/>
                      </a:rPr>
                      <m:t> </m:t>
                    </m:r>
                    <m:r>
                      <a:rPr lang="en-US" sz="2400" b="1">
                        <a:solidFill>
                          <a:schemeClr val="bg1">
                            <a:lumMod val="50000"/>
                          </a:schemeClr>
                        </a:solidFill>
                        <a:latin typeface="Cambria Math" panose="02040503050406030204" pitchFamily="18" charset="0"/>
                        <a:ea typeface="Cambria Math" panose="02040503050406030204" pitchFamily="18" charset="0"/>
                      </a:rPr>
                      <m:t>𝐈𝐓𝐂</m:t>
                    </m:r>
                    <m:r>
                      <a:rPr lang="en-US" sz="2400" b="1">
                        <a:solidFill>
                          <a:schemeClr val="bg1">
                            <a:lumMod val="50000"/>
                          </a:schemeClr>
                        </a:solidFill>
                        <a:latin typeface="Cambria Math" panose="02040503050406030204" pitchFamily="18" charset="0"/>
                        <a:ea typeface="Cambria Math" panose="02040503050406030204" pitchFamily="18" charset="0"/>
                      </a:rPr>
                      <m:t> </m:t>
                    </m:r>
                    <m:d>
                      <m:dPr>
                        <m:ctrlPr>
                          <a:rPr lang="en-US" sz="2400" b="1" i="1">
                            <a:solidFill>
                              <a:schemeClr val="bg1">
                                <a:lumMod val="50000"/>
                              </a:schemeClr>
                            </a:solidFill>
                            <a:latin typeface="Cambria Math" panose="02040503050406030204" pitchFamily="18" charset="0"/>
                            <a:ea typeface="Cambria Math" panose="02040503050406030204" pitchFamily="18" charset="0"/>
                          </a:rPr>
                        </m:ctrlPr>
                      </m:dPr>
                      <m:e>
                        <m:r>
                          <a:rPr lang="en-US" sz="2400" b="1">
                            <a:solidFill>
                              <a:schemeClr val="bg1">
                                <a:lumMod val="50000"/>
                              </a:schemeClr>
                            </a:solidFill>
                            <a:latin typeface="Cambria Math" panose="02040503050406030204" pitchFamily="18" charset="0"/>
                            <a:ea typeface="Cambria Math" panose="02040503050406030204" pitchFamily="18" charset="0"/>
                          </a:rPr>
                          <m:t>𝟏𝟎𝐋</m:t>
                        </m:r>
                      </m:e>
                    </m:d>
                    <m:r>
                      <a:rPr lang="en-US" sz="2400" b="1">
                        <a:solidFill>
                          <a:schemeClr val="bg1">
                            <a:lumMod val="50000"/>
                          </a:schemeClr>
                        </a:solidFill>
                        <a:latin typeface="Cambria Math" panose="02040503050406030204" pitchFamily="18" charset="0"/>
                        <a:ea typeface="Cambria Math" panose="02040503050406030204" pitchFamily="18" charset="0"/>
                      </a:rPr>
                      <m:t> </m:t>
                    </m:r>
                    <m:r>
                      <a:rPr lang="en-US" sz="2400" b="1">
                        <a:solidFill>
                          <a:schemeClr val="bg1">
                            <a:lumMod val="50000"/>
                          </a:schemeClr>
                        </a:solidFill>
                        <a:latin typeface="Cambria Math" panose="02040503050406030204" pitchFamily="18" charset="0"/>
                        <a:ea typeface="Cambria Math" panose="02040503050406030204" pitchFamily="18" charset="0"/>
                      </a:rPr>
                      <m:t>𝐱</m:t>
                    </m:r>
                    <m:r>
                      <a:rPr lang="en-US" sz="2400" b="1">
                        <a:solidFill>
                          <a:schemeClr val="bg1">
                            <a:lumMod val="50000"/>
                          </a:schemeClr>
                        </a:solidFill>
                        <a:latin typeface="Cambria Math" panose="02040503050406030204" pitchFamily="18" charset="0"/>
                        <a:ea typeface="Cambria Math" panose="02040503050406030204" pitchFamily="18" charset="0"/>
                      </a:rPr>
                      <m:t> </m:t>
                    </m:r>
                    <m:f>
                      <m:fPr>
                        <m:ctrlPr>
                          <a:rPr lang="en-IN" sz="2400" b="1" i="1">
                            <a:solidFill>
                              <a:schemeClr val="bg1">
                                <a:lumMod val="50000"/>
                              </a:schemeClr>
                            </a:solidFill>
                            <a:latin typeface="Cambria Math" panose="02040503050406030204" pitchFamily="18" charset="0"/>
                          </a:rPr>
                        </m:ctrlPr>
                      </m:fPr>
                      <m:num>
                        <m:r>
                          <a:rPr lang="en-US" sz="2400" b="1">
                            <a:solidFill>
                              <a:schemeClr val="bg1">
                                <a:lumMod val="50000"/>
                              </a:schemeClr>
                            </a:solidFill>
                            <a:latin typeface="Cambria Math" panose="02040503050406030204" pitchFamily="18" charset="0"/>
                          </a:rPr>
                          <m:t>𝐕𝐚𝐥𝐮𝐞</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𝐨𝐟</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𝐙𝐞𝐫𝐨</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𝐑𝐚𝐭𝐞𝐝</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𝐒𝐮𝐩𝐩𝐥𝐢𝐞𝐬</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𝟒𝐂𝐫</m:t>
                        </m:r>
                        <m:r>
                          <a:rPr lang="en-US" sz="2400" b="1">
                            <a:solidFill>
                              <a:schemeClr val="bg1">
                                <a:lumMod val="50000"/>
                              </a:schemeClr>
                            </a:solidFill>
                            <a:latin typeface="Cambria Math" panose="02040503050406030204" pitchFamily="18" charset="0"/>
                          </a:rPr>
                          <m:t>)</m:t>
                        </m:r>
                      </m:num>
                      <m:den>
                        <m:r>
                          <a:rPr lang="en-US" sz="2400" b="1">
                            <a:solidFill>
                              <a:schemeClr val="bg1">
                                <a:lumMod val="50000"/>
                              </a:schemeClr>
                            </a:solidFill>
                            <a:latin typeface="Cambria Math" panose="02040503050406030204" pitchFamily="18" charset="0"/>
                          </a:rPr>
                          <m:t>𝐀𝐝𝐣𝐮𝐬𝐭𝐞𝐝</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𝐓𝐨𝐭𝐚𝐥</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𝐓𝐮𝐫𝐧𝐨𝐯𝐞𝐫</m:t>
                        </m:r>
                        <m:r>
                          <a:rPr lang="en-US" sz="2400" b="1">
                            <a:solidFill>
                              <a:schemeClr val="bg1">
                                <a:lumMod val="50000"/>
                              </a:schemeClr>
                            </a:solidFill>
                            <a:latin typeface="Cambria Math" panose="02040503050406030204" pitchFamily="18" charset="0"/>
                          </a:rPr>
                          <m:t> (</m:t>
                        </m:r>
                        <m:r>
                          <a:rPr lang="en-US" sz="2400" b="1">
                            <a:solidFill>
                              <a:schemeClr val="bg1">
                                <a:lumMod val="50000"/>
                              </a:schemeClr>
                            </a:solidFill>
                            <a:latin typeface="Cambria Math" panose="02040503050406030204" pitchFamily="18" charset="0"/>
                          </a:rPr>
                          <m:t>𝟏𝟎𝐂𝐫</m:t>
                        </m:r>
                        <m:r>
                          <a:rPr lang="en-US" sz="2400" b="1">
                            <a:solidFill>
                              <a:schemeClr val="bg1">
                                <a:lumMod val="50000"/>
                              </a:schemeClr>
                            </a:solidFill>
                            <a:latin typeface="Cambria Math" panose="02040503050406030204" pitchFamily="18" charset="0"/>
                          </a:rPr>
                          <m:t>)</m:t>
                        </m:r>
                      </m:den>
                    </m:f>
                  </m:oMath>
                </a14:m>
                <a:r>
                  <a:rPr lang="en-IN" sz="2400" b="1" dirty="0">
                    <a:solidFill>
                      <a:schemeClr val="bg1">
                        <a:lumMod val="50000"/>
                      </a:schemeClr>
                    </a:solidFill>
                    <a:latin typeface="Palatino Linotype" panose="02040502050505030304" pitchFamily="18" charset="0"/>
                  </a:rPr>
                  <a:t> = 4 Lakhs</a:t>
                </a:r>
              </a:p>
              <a:p>
                <a:pPr marL="0" indent="0" algn="just">
                  <a:buNone/>
                </a:pPr>
                <a:endParaRPr lang="en-IN" sz="2400" b="1" dirty="0">
                  <a:solidFill>
                    <a:schemeClr val="bg1">
                      <a:lumMod val="50000"/>
                    </a:schemeClr>
                  </a:solidFill>
                  <a:latin typeface="Palatino Linotype" panose="02040502050505030304" pitchFamily="18" charset="0"/>
                </a:endParaRPr>
              </a:p>
              <a:p>
                <a:pPr marL="0" indent="0" algn="just">
                  <a:buNone/>
                </a:pPr>
                <a:r>
                  <a:rPr lang="en-IN" sz="2400" b="1" dirty="0">
                    <a:solidFill>
                      <a:schemeClr val="bg1">
                        <a:lumMod val="50000"/>
                      </a:schemeClr>
                    </a:solidFill>
                    <a:latin typeface="Palatino Linotype" panose="02040502050505030304" pitchFamily="18" charset="0"/>
                  </a:rPr>
                  <a:t>Least of the following – </a:t>
                </a:r>
                <a:r>
                  <a:rPr lang="en-IN" sz="2400" b="1" dirty="0" err="1">
                    <a:solidFill>
                      <a:schemeClr val="bg1">
                        <a:lumMod val="50000"/>
                      </a:schemeClr>
                    </a:solidFill>
                    <a:latin typeface="Palatino Linotype" panose="02040502050505030304" pitchFamily="18" charset="0"/>
                  </a:rPr>
                  <a:t>Rs</a:t>
                </a:r>
                <a:r>
                  <a:rPr lang="en-IN" sz="2400" b="1" dirty="0">
                    <a:solidFill>
                      <a:schemeClr val="bg1">
                        <a:lumMod val="50000"/>
                      </a:schemeClr>
                    </a:solidFill>
                    <a:latin typeface="Palatino Linotype" panose="02040502050505030304" pitchFamily="18" charset="0"/>
                  </a:rPr>
                  <a:t>. 4 lakhs, or balance in ECL  the end of the relevant tax period or balance in ECL at the time of filing refund claim.  </a:t>
                </a:r>
              </a:p>
              <a:p>
                <a:pPr marL="0" indent="0" algn="just">
                  <a:buNone/>
                </a:pPr>
                <a:endParaRPr lang="en-IN" sz="2400" b="1" dirty="0">
                  <a:solidFill>
                    <a:schemeClr val="bg1">
                      <a:lumMod val="50000"/>
                    </a:schemeClr>
                  </a:solidFill>
                  <a:latin typeface="Palatino Linotype" panose="02040502050505030304" pitchFamily="18" charset="0"/>
                </a:endParaRPr>
              </a:p>
              <a:p>
                <a:pPr algn="just">
                  <a:buFont typeface="Wingdings" panose="05000000000000000000" pitchFamily="2" charset="2"/>
                  <a:buChar char="Ø"/>
                </a:pPr>
                <a:r>
                  <a:rPr lang="en-IN" sz="2400" b="1" dirty="0">
                    <a:solidFill>
                      <a:schemeClr val="bg1">
                        <a:lumMod val="50000"/>
                      </a:schemeClr>
                    </a:solidFill>
                    <a:latin typeface="Palatino Linotype" panose="02040502050505030304" pitchFamily="18" charset="0"/>
                  </a:rPr>
                  <a:t>   Equal amount to be reversed in ECL while filing the refund claim.</a:t>
                </a:r>
              </a:p>
              <a:p>
                <a:pPr algn="just">
                  <a:buFont typeface="Wingdings" panose="05000000000000000000" pitchFamily="2" charset="2"/>
                  <a:buChar char="Ø"/>
                </a:pPr>
                <a:r>
                  <a:rPr lang="en-IN" sz="2400" b="1" dirty="0">
                    <a:solidFill>
                      <a:schemeClr val="bg1">
                        <a:lumMod val="50000"/>
                      </a:schemeClr>
                    </a:solidFill>
                    <a:latin typeface="Palatino Linotype" panose="02040502050505030304" pitchFamily="18" charset="0"/>
                  </a:rPr>
                  <a:t>    Order or reversal and legal sanctity therefor. </a:t>
                </a:r>
              </a:p>
              <a:p>
                <a:pPr algn="just">
                  <a:buFont typeface="Wingdings" panose="05000000000000000000" pitchFamily="2" charset="2"/>
                  <a:buChar char="Ø"/>
                </a:pPr>
                <a:endParaRPr lang="en-IN" sz="2200" b="1" dirty="0">
                  <a:solidFill>
                    <a:schemeClr val="bg1">
                      <a:lumMod val="50000"/>
                    </a:schemeClr>
                  </a:solidFill>
                  <a:latin typeface="Palatino Linotype" panose="02040502050505030304" pitchFamily="18" charset="0"/>
                </a:endParaRPr>
              </a:p>
            </p:txBody>
          </p:sp>
        </mc:Choice>
        <mc:Fallback xmlns="">
          <p:sp>
            <p:nvSpPr>
              <p:cNvPr id="3" name="Content Placeholder 2">
                <a:extLst>
                  <a:ext uri="{FF2B5EF4-FFF2-40B4-BE49-F238E27FC236}">
                    <a16:creationId xmlns:a16="http://schemas.microsoft.com/office/drawing/2014/main" xmlns="" id="{4BAB469E-DCAD-46B6-A9E3-06A37F39550B}"/>
                  </a:ext>
                </a:extLst>
              </p:cNvPr>
              <p:cNvSpPr>
                <a:spLocks noGrp="1" noRot="1" noChangeAspect="1" noMove="1" noResize="1" noEditPoints="1" noAdjustHandles="1" noChangeArrowheads="1" noChangeShapeType="1" noTextEdit="1"/>
              </p:cNvSpPr>
              <p:nvPr>
                <p:ph idx="1"/>
              </p:nvPr>
            </p:nvSpPr>
            <p:spPr>
              <a:blipFill rotWithShape="0">
                <a:blip r:embed="rId2"/>
                <a:stretch>
                  <a:fillRect l="-788" t="-1395" r="-788"/>
                </a:stretch>
              </a:blipFill>
            </p:spPr>
            <p:txBody>
              <a:bodyPr/>
              <a:lstStyle/>
              <a:p>
                <a:r>
                  <a:rPr lang="en-IN">
                    <a:noFill/>
                  </a:rPr>
                  <a:t> </a:t>
                </a:r>
              </a:p>
            </p:txBody>
          </p:sp>
        </mc:Fallback>
      </mc:AlternateContent>
      <p:sp>
        <p:nvSpPr>
          <p:cNvPr id="4" name="TextBox 3">
            <a:extLst>
              <a:ext uri="{FF2B5EF4-FFF2-40B4-BE49-F238E27FC236}">
                <a16:creationId xmlns:a16="http://schemas.microsoft.com/office/drawing/2014/main" id="{20D1AAB4-173F-419D-8DAD-F1EDA87118DB}"/>
              </a:ext>
            </a:extLst>
          </p:cNvPr>
          <p:cNvSpPr txBox="1"/>
          <p:nvPr/>
        </p:nvSpPr>
        <p:spPr>
          <a:xfrm>
            <a:off x="2461108" y="6035040"/>
            <a:ext cx="72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dirty="0">
                <a:solidFill>
                  <a:srgbClr val="C00000"/>
                </a:solidFill>
                <a:latin typeface="Palatino Linotype" panose="02040502050505030304" pitchFamily="18" charset="0"/>
              </a:rPr>
              <a:t>9</a:t>
            </a:r>
          </a:p>
        </p:txBody>
      </p:sp>
    </p:spTree>
    <p:extLst>
      <p:ext uri="{BB962C8B-B14F-4D97-AF65-F5344CB8AC3E}">
        <p14:creationId xmlns:p14="http://schemas.microsoft.com/office/powerpoint/2010/main" val="2871867009"/>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7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250"/>
                            </p:stCondLst>
                            <p:childTnLst>
                              <p:par>
                                <p:cTn id="16" presetID="2" presetClass="entr" presetSubtype="8"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 presetClass="entr" presetSubtype="8" fill="hold" grpId="0"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2" presetClass="entr" presetSubtype="8"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75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par>
                          <p:cTn id="35" fill="hold">
                            <p:stCondLst>
                              <p:cond delay="4250"/>
                            </p:stCondLst>
                            <p:childTnLst>
                              <p:par>
                                <p:cTn id="36" presetID="53" presetClass="entr" presetSubtype="16" fill="hold" grpId="0"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470</TotalTime>
  <Words>1513</Words>
  <Application>Microsoft Office PowerPoint</Application>
  <PresentationFormat>Widescreen</PresentationFormat>
  <Paragraphs>215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Cambria Math</vt:lpstr>
      <vt:lpstr>Century Gothic</vt:lpstr>
      <vt:lpstr>Garamond</vt:lpstr>
      <vt:lpstr>Palatino Linotype</vt:lpstr>
      <vt:lpstr>Wingdings</vt:lpstr>
      <vt:lpstr>Savon</vt:lpstr>
      <vt:lpstr>Exports &amp; Export benefits   under GST</vt:lpstr>
      <vt:lpstr>UNDER LEGACY LAWS</vt:lpstr>
      <vt:lpstr>UNDER  GST</vt:lpstr>
      <vt:lpstr>ZERO RATED SUPPLY</vt:lpstr>
      <vt:lpstr>DEEMED EXPORTS</vt:lpstr>
      <vt:lpstr>MERCHANT EXPORTS</vt:lpstr>
      <vt:lpstr>REFUNDS</vt:lpstr>
      <vt:lpstr>RELEVANT DATE</vt:lpstr>
      <vt:lpstr>REFUND OF UNUTILISED ITC…</vt:lpstr>
      <vt:lpstr>…REFUND OF UNUTILISED ITC…</vt:lpstr>
      <vt:lpstr>…REFUND OF UNUTILISED ITC…</vt:lpstr>
      <vt:lpstr>…REFUND OF UNUTILISED ITC…</vt:lpstr>
      <vt:lpstr>…REFUND OF UNUTILISED ITC</vt:lpstr>
      <vt:lpstr>Drawback vs Refund of Unutilized ITC</vt:lpstr>
      <vt:lpstr>REFUND OF IGST</vt:lpstr>
      <vt:lpstr>FORMS</vt:lpstr>
      <vt:lpstr>MISCELLANEA…</vt:lpstr>
      <vt:lpstr>…MISCELLANEA</vt:lpstr>
      <vt:lpstr>REFUND DUE TO INV. RATES</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Jaikumar Seetharaman</dc:creator>
  <cp:lastModifiedBy> </cp:lastModifiedBy>
  <cp:revision>125</cp:revision>
  <dcterms:created xsi:type="dcterms:W3CDTF">2014-09-12T02:12:20Z</dcterms:created>
  <dcterms:modified xsi:type="dcterms:W3CDTF">2020-04-15T11:08:53Z</dcterms:modified>
</cp:coreProperties>
</file>